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96" r:id="rId2"/>
    <p:sldId id="316" r:id="rId3"/>
    <p:sldId id="317" r:id="rId4"/>
    <p:sldId id="318" r:id="rId5"/>
    <p:sldId id="299" r:id="rId6"/>
    <p:sldId id="300" r:id="rId7"/>
    <p:sldId id="301" r:id="rId8"/>
    <p:sldId id="314" r:id="rId9"/>
    <p:sldId id="289" r:id="rId10"/>
    <p:sldId id="313" r:id="rId11"/>
    <p:sldId id="290" r:id="rId12"/>
    <p:sldId id="319" r:id="rId13"/>
    <p:sldId id="302" r:id="rId14"/>
    <p:sldId id="320" r:id="rId15"/>
    <p:sldId id="322" r:id="rId16"/>
    <p:sldId id="304" r:id="rId17"/>
    <p:sldId id="321" r:id="rId18"/>
    <p:sldId id="303" r:id="rId19"/>
    <p:sldId id="305" r:id="rId20"/>
    <p:sldId id="306" r:id="rId21"/>
    <p:sldId id="307" r:id="rId22"/>
    <p:sldId id="295" r:id="rId23"/>
    <p:sldId id="291" r:id="rId24"/>
    <p:sldId id="292" r:id="rId25"/>
    <p:sldId id="309" r:id="rId26"/>
    <p:sldId id="308" r:id="rId27"/>
    <p:sldId id="293" r:id="rId28"/>
    <p:sldId id="310" r:id="rId29"/>
    <p:sldId id="311" r:id="rId30"/>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9B5A"/>
    <a:srgbClr val="CFAB5A"/>
    <a:srgbClr val="3B530F"/>
    <a:srgbClr val="557717"/>
    <a:srgbClr val="6280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7852" autoAdjust="0"/>
  </p:normalViewPr>
  <p:slideViewPr>
    <p:cSldViewPr snapToGrid="0" snapToObjects="1">
      <p:cViewPr varScale="1">
        <p:scale>
          <a:sx n="64" d="100"/>
          <a:sy n="64" d="100"/>
        </p:scale>
        <p:origin x="-1566" y="-108"/>
      </p:cViewPr>
      <p:guideLst>
        <p:guide orient="horz" pos="2160"/>
        <p:guide pos="2880"/>
      </p:guideLst>
    </p:cSldViewPr>
  </p:slideViewPr>
  <p:outlineViewPr>
    <p:cViewPr>
      <p:scale>
        <a:sx n="33" d="100"/>
        <a:sy n="33" d="100"/>
      </p:scale>
      <p:origin x="0" y="3672"/>
    </p:cViewPr>
  </p:outlineViewPr>
  <p:notesTextViewPr>
    <p:cViewPr>
      <p:scale>
        <a:sx n="100" d="100"/>
        <a:sy n="100" d="100"/>
      </p:scale>
      <p:origin x="0" y="0"/>
    </p:cViewPr>
  </p:notesTextViewPr>
  <p:notesViewPr>
    <p:cSldViewPr snapToGrid="0" snapToObjects="1">
      <p:cViewPr varScale="1">
        <p:scale>
          <a:sx n="74" d="100"/>
          <a:sy n="74" d="100"/>
        </p:scale>
        <p:origin x="-2544"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45E454-51C4-F345-9749-63C592D1CF03}" type="datetimeFigureOut">
              <a:rPr lang="sv-SE" smtClean="0"/>
              <a:pPr/>
              <a:t>2013-07-09</a:t>
            </a:fld>
            <a:endParaRPr lang="en-US"/>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853187-B093-514B-A834-D632D6826C2E}" type="slidenum">
              <a:rPr lang="en-US" smtClean="0"/>
              <a:pPr/>
              <a:t>‹#›</a:t>
            </a:fld>
            <a:endParaRPr lang="en-US"/>
          </a:p>
        </p:txBody>
      </p:sp>
    </p:spTree>
    <p:extLst>
      <p:ext uri="{BB962C8B-B14F-4D97-AF65-F5344CB8AC3E}">
        <p14:creationId xmlns:p14="http://schemas.microsoft.com/office/powerpoint/2010/main" val="1740201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CEC522-92AC-AD40-8FB1-C047B956364A}" type="datetimeFigureOut">
              <a:rPr lang="sv-SE" smtClean="0"/>
              <a:pPr/>
              <a:t>2013-07-09</a:t>
            </a:fld>
            <a:endParaRPr lang="en-US"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409D5-8365-DE45-ADA7-DC25C40C5257}" type="slidenum">
              <a:rPr lang="en-US" smtClean="0"/>
              <a:pPr/>
              <a:t>‹#›</a:t>
            </a:fld>
            <a:endParaRPr lang="en-US" dirty="0"/>
          </a:p>
        </p:txBody>
      </p:sp>
    </p:spTree>
    <p:extLst>
      <p:ext uri="{BB962C8B-B14F-4D97-AF65-F5344CB8AC3E}">
        <p14:creationId xmlns:p14="http://schemas.microsoft.com/office/powerpoint/2010/main" val="19726368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EF623212-12D5-3443-8F74-F8E6AD8C3D0F}"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228600" indent="-228600">
              <a:buNone/>
            </a:pPr>
            <a:endParaRPr lang="en-US" dirty="0"/>
          </a:p>
        </p:txBody>
      </p:sp>
      <p:sp>
        <p:nvSpPr>
          <p:cNvPr id="4" name="Platshållare för bildnummer 3"/>
          <p:cNvSpPr>
            <a:spLocks noGrp="1"/>
          </p:cNvSpPr>
          <p:nvPr>
            <p:ph type="sldNum" sz="quarter" idx="10"/>
          </p:nvPr>
        </p:nvSpPr>
        <p:spPr/>
        <p:txBody>
          <a:bodyPr/>
          <a:lstStyle/>
          <a:p>
            <a:fld id="{8F633881-D6B3-EB40-BEC2-3FE1D71470E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EF623212-12D5-3443-8F74-F8E6AD8C3D0F}"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EF623212-12D5-3443-8F74-F8E6AD8C3D0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b="1"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en-US" baseline="0" dirty="0" smtClean="0"/>
              <a:t>Repeat some of the examples from slide 16</a:t>
            </a:r>
          </a:p>
        </p:txBody>
      </p:sp>
      <p:sp>
        <p:nvSpPr>
          <p:cNvPr id="4" name="Platshållare för bildnummer 3"/>
          <p:cNvSpPr>
            <a:spLocks noGrp="1"/>
          </p:cNvSpPr>
          <p:nvPr>
            <p:ph type="sldNum" sz="quarter" idx="10"/>
          </p:nvPr>
        </p:nvSpPr>
        <p:spPr/>
        <p:txBody>
          <a:bodyPr/>
          <a:lstStyle/>
          <a:p>
            <a:fld id="{380409D5-8365-DE45-ADA7-DC25C40C5257}"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baseline="0" dirty="0" smtClean="0"/>
          </a:p>
        </p:txBody>
      </p:sp>
      <p:sp>
        <p:nvSpPr>
          <p:cNvPr id="4" name="Platshållare för bildnummer 3"/>
          <p:cNvSpPr>
            <a:spLocks noGrp="1"/>
          </p:cNvSpPr>
          <p:nvPr>
            <p:ph type="sldNum" sz="quarter" idx="10"/>
          </p:nvPr>
        </p:nvSpPr>
        <p:spPr/>
        <p:txBody>
          <a:bodyPr/>
          <a:lstStyle/>
          <a:p>
            <a:fld id="{380409D5-8365-DE45-ADA7-DC25C40C5257}" type="slidenum">
              <a:rPr lang="en-US" smtClean="0"/>
              <a:pPr/>
              <a:t>26</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fld id="{7F50139C-12C5-AA4E-A4A0-172CF55D80A0}" type="slidenum">
              <a:rPr lang="sv-SE" smtClean="0"/>
              <a:pPr/>
              <a:t>27</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en-US">
              <a:latin typeface="Arial" charset="0"/>
              <a:ea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US">
              <a:latin typeface="Arial" charset="0"/>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p:txBody>
      </p:sp>
      <p:sp>
        <p:nvSpPr>
          <p:cNvPr id="4" name="Platshållare för bildnummer 3"/>
          <p:cNvSpPr>
            <a:spLocks noGrp="1"/>
          </p:cNvSpPr>
          <p:nvPr>
            <p:ph type="sldNum" sz="quarter" idx="10"/>
          </p:nvPr>
        </p:nvSpPr>
        <p:spPr/>
        <p:txBody>
          <a:bodyPr/>
          <a:lstStyle/>
          <a:p>
            <a:fld id="{7F50139C-12C5-AA4E-A4A0-172CF55D80A0}" type="slidenum">
              <a:rPr lang="sv-SE" smtClean="0"/>
              <a:pPr/>
              <a:t>5</a:t>
            </a:fld>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8F633881-D6B3-EB40-BEC2-3FE1D71470E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F50139C-12C5-AA4E-A4A0-172CF55D80A0}" type="slidenum">
              <a:rPr lang="sv-SE" smtClean="0"/>
              <a:pPr/>
              <a:t>7</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b="1" baseline="0" dirty="0" smtClean="0"/>
          </a:p>
        </p:txBody>
      </p:sp>
      <p:sp>
        <p:nvSpPr>
          <p:cNvPr id="4" name="Platshållare för bildnummer 3"/>
          <p:cNvSpPr>
            <a:spLocks noGrp="1"/>
          </p:cNvSpPr>
          <p:nvPr>
            <p:ph type="sldNum" sz="quarter" idx="10"/>
          </p:nvPr>
        </p:nvSpPr>
        <p:spPr/>
        <p:txBody>
          <a:bodyPr/>
          <a:lstStyle/>
          <a:p>
            <a:fld id="{787E7A13-CA1F-B148-A1F9-1FE216175A19}"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baseline="0" dirty="0" smtClean="0"/>
          </a:p>
        </p:txBody>
      </p:sp>
      <p:sp>
        <p:nvSpPr>
          <p:cNvPr id="4" name="Platshållare för bildnummer 3"/>
          <p:cNvSpPr>
            <a:spLocks noGrp="1"/>
          </p:cNvSpPr>
          <p:nvPr>
            <p:ph type="sldNum" sz="quarter" idx="10"/>
          </p:nvPr>
        </p:nvSpPr>
        <p:spPr/>
        <p:txBody>
          <a:bodyPr/>
          <a:lstStyle/>
          <a:p>
            <a:fld id="{787E7A13-CA1F-B148-A1F9-1FE216175A19}"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endParaRPr lang="sv-SE" dirty="0"/>
          </a:p>
        </p:txBody>
      </p:sp>
      <p:sp>
        <p:nvSpPr>
          <p:cNvPr id="4" name="Platshållare för bildnummer 3"/>
          <p:cNvSpPr>
            <a:spLocks noGrp="1"/>
          </p:cNvSpPr>
          <p:nvPr>
            <p:ph type="sldNum" sz="quarter" idx="10"/>
          </p:nvPr>
        </p:nvSpPr>
        <p:spPr/>
        <p:txBody>
          <a:bodyPr/>
          <a:lstStyle/>
          <a:p>
            <a:fld id="{24257DDF-D513-B945-8471-65057BC8B52E}" type="slidenum">
              <a:rPr lang="sv-SE" smtClean="0"/>
              <a:pPr/>
              <a:t>10</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en-US" dirty="0"/>
          </a:p>
        </p:txBody>
      </p:sp>
      <p:sp>
        <p:nvSpPr>
          <p:cNvPr id="4" name="Platshållare för bildnummer 3"/>
          <p:cNvSpPr>
            <a:spLocks noGrp="1"/>
          </p:cNvSpPr>
          <p:nvPr>
            <p:ph type="sldNum" sz="quarter" idx="10"/>
          </p:nvPr>
        </p:nvSpPr>
        <p:spPr/>
        <p:txBody>
          <a:bodyPr/>
          <a:lstStyle/>
          <a:p>
            <a:fld id="{EF623212-12D5-3443-8F74-F8E6AD8C3D0F}"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sv-SE" smtClean="0"/>
              <a:t>Klicka här för att ändra format</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64D01962-4754-3B42-8016-7B426F6604F5}" type="datetime1">
              <a:rPr lang="sv-SE" smtClean="0"/>
              <a:pPr/>
              <a:t>2013-07-09</a:t>
            </a:fld>
            <a:endParaRPr lang="en-US" dirty="0"/>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r>
              <a:rPr lang="sv-SE" smtClean="0"/>
              <a:t>Törneke</a:t>
            </a:r>
            <a:endParaRPr lang="en-US" dirty="0"/>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355B6193-B5E9-164A-B147-48CC2067F3B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5" name="Date Placeholder 4"/>
          <p:cNvSpPr>
            <a:spLocks noGrp="1"/>
          </p:cNvSpPr>
          <p:nvPr>
            <p:ph type="dt" sz="half" idx="10"/>
          </p:nvPr>
        </p:nvSpPr>
        <p:spPr/>
        <p:txBody>
          <a:bodyPr/>
          <a:lstStyle/>
          <a:p>
            <a:fld id="{1E39282A-FB01-D940-89B5-7446AB215DFF}"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Date Placeholder 4"/>
          <p:cNvSpPr>
            <a:spLocks noGrp="1"/>
          </p:cNvSpPr>
          <p:nvPr>
            <p:ph type="dt" sz="half" idx="10"/>
          </p:nvPr>
        </p:nvSpPr>
        <p:spPr/>
        <p:txBody>
          <a:bodyPr/>
          <a:lstStyle/>
          <a:p>
            <a:fld id="{643D3369-ED39-5841-8F86-424FDFE260D4}"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Date Placeholder 2"/>
          <p:cNvSpPr>
            <a:spLocks noGrp="1"/>
          </p:cNvSpPr>
          <p:nvPr>
            <p:ph type="dt" sz="half" idx="10"/>
          </p:nvPr>
        </p:nvSpPr>
        <p:spPr/>
        <p:txBody>
          <a:bodyPr/>
          <a:lstStyle/>
          <a:p>
            <a:fld id="{F1EED64C-048F-4440-AC3F-AA677331B20C}" type="datetime1">
              <a:rPr lang="sv-SE" smtClean="0"/>
              <a:pPr/>
              <a:t>2013-07-09</a:t>
            </a:fld>
            <a:endParaRPr lang="en-US" dirty="0"/>
          </a:p>
        </p:txBody>
      </p:sp>
      <p:sp>
        <p:nvSpPr>
          <p:cNvPr id="4" name="Footer Placeholder 3"/>
          <p:cNvSpPr>
            <a:spLocks noGrp="1"/>
          </p:cNvSpPr>
          <p:nvPr>
            <p:ph type="ftr" sz="quarter" idx="11"/>
          </p:nvPr>
        </p:nvSpPr>
        <p:spPr/>
        <p:txBody>
          <a:bodyPr/>
          <a:lstStyle/>
          <a:p>
            <a:r>
              <a:rPr lang="sv-SE" smtClean="0"/>
              <a:t>Törneke</a:t>
            </a:r>
            <a:endParaRPr lang="en-US" dirty="0"/>
          </a:p>
        </p:txBody>
      </p:sp>
      <p:sp>
        <p:nvSpPr>
          <p:cNvPr id="5" name="Slide Number Placeholder 4"/>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8A937-12B9-844F-BB11-5F232529A082}" type="datetime1">
              <a:rPr lang="sv-SE" smtClean="0"/>
              <a:pPr/>
              <a:t>2013-07-09</a:t>
            </a:fld>
            <a:endParaRPr lang="en-US" dirty="0"/>
          </a:p>
        </p:txBody>
      </p:sp>
      <p:sp>
        <p:nvSpPr>
          <p:cNvPr id="3" name="Footer Placeholder 2"/>
          <p:cNvSpPr>
            <a:spLocks noGrp="1"/>
          </p:cNvSpPr>
          <p:nvPr>
            <p:ph type="ftr" sz="quarter" idx="11"/>
          </p:nvPr>
        </p:nvSpPr>
        <p:spPr/>
        <p:txBody>
          <a:bodyPr/>
          <a:lstStyle/>
          <a:p>
            <a:r>
              <a:rPr lang="sv-SE" smtClean="0"/>
              <a:t>Törneke</a:t>
            </a:r>
            <a:endParaRPr lang="en-US" dirty="0"/>
          </a:p>
        </p:txBody>
      </p:sp>
      <p:sp>
        <p:nvSpPr>
          <p:cNvPr id="4" name="Slide Number Placeholder 3"/>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sv-SE" smtClean="0"/>
              <a:t>Klicka här för att ändra format</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6096892D-6D56-ED4D-A41B-3BBE420259BB}"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sv-SE" smtClean="0"/>
              <a:t>Klicka här för att ändra format</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C9F788C7-D95D-E949-B1F0-1ADB6400DAD9}"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sv-SE" dirty="0" smtClean="0"/>
              <a:t>Klicka på ikonen för att lägga till en bild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der med bildtex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sv-SE" dirty="0" smtClean="0"/>
              <a:t>Klicka på ikonen för att lägga till en bild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sv-SE" dirty="0" smtClean="0"/>
              <a:t>Klicka på ikonen för att lägga till en bild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sv-SE" smtClean="0"/>
              <a:t>Klicka här för att ändra format</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0883B2CF-FE37-664F-A3E7-95F1CA8C5E00}"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sv-SE" smtClean="0"/>
              <a:t>Klicka här för att ändra format</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BD211ADF-0595-9E42-AFB5-C937298AAD7B}"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sv-SE" dirty="0" smtClean="0"/>
              <a:t>Klicka på ikonen för att lägga till en bild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ovanför bild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sv-SE" smtClean="0"/>
              <a:t>Klicka här för att ändra format</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sv-SE" dirty="0" smtClean="0"/>
              <a:t>Klicka på ikonen för att lägga till en bild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sv-SE" dirty="0" smtClean="0"/>
              <a:t>Klicka på ikonen för att lägga till en bild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7A8B62E6-7E8E-8A4B-BB33-4405A0F7EBE8}"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Rubrik och lodrä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10"/>
          </p:nvPr>
        </p:nvSpPr>
        <p:spPr/>
        <p:txBody>
          <a:bodyPr/>
          <a:lstStyle/>
          <a:p>
            <a:fld id="{101C11BB-6A0C-8049-B373-93265A2259E2}" type="datetime1">
              <a:rPr lang="sv-SE" smtClean="0"/>
              <a:pPr/>
              <a:t>2013-07-09</a:t>
            </a:fld>
            <a:endParaRPr lang="en-US" dirty="0"/>
          </a:p>
        </p:txBody>
      </p:sp>
      <p:sp>
        <p:nvSpPr>
          <p:cNvPr id="5" name="Footer Placeholder 4"/>
          <p:cNvSpPr>
            <a:spLocks noGrp="1"/>
          </p:cNvSpPr>
          <p:nvPr>
            <p:ph type="ftr" sz="quarter" idx="11"/>
          </p:nvPr>
        </p:nvSpPr>
        <p:spPr/>
        <p:txBody>
          <a:bodyPr/>
          <a:lstStyle/>
          <a:p>
            <a:r>
              <a:rPr lang="sv-SE" smtClean="0"/>
              <a:t>Törneke</a:t>
            </a:r>
            <a:endParaRPr lang="en-US" dirty="0"/>
          </a:p>
        </p:txBody>
      </p:sp>
      <p:sp>
        <p:nvSpPr>
          <p:cNvPr id="6" name="Slide Number Placeholder 5"/>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10"/>
          </p:nvPr>
        </p:nvSpPr>
        <p:spPr/>
        <p:txBody>
          <a:bodyPr/>
          <a:lstStyle/>
          <a:p>
            <a:fld id="{12F58A5A-B687-E445-AFCC-5985D1D9DF1A}" type="datetime1">
              <a:rPr lang="sv-SE" smtClean="0"/>
              <a:pPr/>
              <a:t>2013-07-09</a:t>
            </a:fld>
            <a:endParaRPr lang="en-US" dirty="0"/>
          </a:p>
        </p:txBody>
      </p:sp>
      <p:sp>
        <p:nvSpPr>
          <p:cNvPr id="5" name="Footer Placeholder 4"/>
          <p:cNvSpPr>
            <a:spLocks noGrp="1"/>
          </p:cNvSpPr>
          <p:nvPr>
            <p:ph type="ftr" sz="quarter" idx="11"/>
          </p:nvPr>
        </p:nvSpPr>
        <p:spPr/>
        <p:txBody>
          <a:bodyPr/>
          <a:lstStyle/>
          <a:p>
            <a:r>
              <a:rPr lang="sv-SE" smtClean="0"/>
              <a:t>Törneke</a:t>
            </a:r>
            <a:endParaRPr lang="en-US" dirty="0"/>
          </a:p>
        </p:txBody>
      </p:sp>
      <p:sp>
        <p:nvSpPr>
          <p:cNvPr id="6" name="Slide Number Placeholder 5"/>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sv-SE" smtClean="0"/>
              <a:t>Klicka här för att ändra format</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10"/>
          </p:nvPr>
        </p:nvSpPr>
        <p:spPr/>
        <p:txBody>
          <a:bodyPr/>
          <a:lstStyle/>
          <a:p>
            <a:fld id="{47A101A2-38E8-BE4B-8F60-014C76412001}" type="datetime1">
              <a:rPr lang="sv-SE" smtClean="0"/>
              <a:pPr/>
              <a:t>2013-07-09</a:t>
            </a:fld>
            <a:endParaRPr lang="en-US" dirty="0"/>
          </a:p>
        </p:txBody>
      </p:sp>
      <p:sp>
        <p:nvSpPr>
          <p:cNvPr id="5" name="Footer Placeholder 4"/>
          <p:cNvSpPr>
            <a:spLocks noGrp="1"/>
          </p:cNvSpPr>
          <p:nvPr>
            <p:ph type="ftr" sz="quarter" idx="11"/>
          </p:nvPr>
        </p:nvSpPr>
        <p:spPr/>
        <p:txBody>
          <a:bodyPr/>
          <a:lstStyle/>
          <a:p>
            <a:r>
              <a:rPr lang="sv-SE" smtClean="0"/>
              <a:t>Törneke</a:t>
            </a:r>
            <a:endParaRPr lang="en-US" dirty="0"/>
          </a:p>
        </p:txBody>
      </p:sp>
      <p:sp>
        <p:nvSpPr>
          <p:cNvPr id="6" name="Slide Number Placeholder 5"/>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med vattenstämpel">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sv-SE" smtClean="0"/>
              <a:t>Klicka här för att ändra format på bakgrundstexten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sv-SE" smtClean="0"/>
              <a:t>Klicka här för att ändra format</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CAA8396-1D9B-AF44-A948-3AEC9ED5581F}" type="datetime1">
              <a:rPr lang="sv-SE" smtClean="0"/>
              <a:pPr/>
              <a:t>2013-07-09</a:t>
            </a:fld>
            <a:endParaRPr lang="en-US" dirty="0"/>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r>
              <a:rPr lang="sv-SE" smtClean="0"/>
              <a:t>Törneke</a:t>
            </a:r>
            <a:endParaRPr lang="en-US" dirty="0"/>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355B6193-B5E9-164A-B147-48CC2067F3B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sv-SE" smtClean="0"/>
              <a:t>Klicka här för att ändra format</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sv-SE" smtClean="0"/>
              <a:t>Klicka här för att ändra format på bakgrundstexten</a:t>
            </a:r>
          </a:p>
        </p:txBody>
      </p:sp>
      <p:sp>
        <p:nvSpPr>
          <p:cNvPr id="4" name="Date Placeholder 3"/>
          <p:cNvSpPr>
            <a:spLocks noGrp="1"/>
          </p:cNvSpPr>
          <p:nvPr>
            <p:ph type="dt" sz="half" idx="10"/>
          </p:nvPr>
        </p:nvSpPr>
        <p:spPr/>
        <p:txBody>
          <a:bodyPr/>
          <a:lstStyle/>
          <a:p>
            <a:fld id="{C483E0C7-F77F-8740-A228-C25EE061520C}" type="datetime1">
              <a:rPr lang="sv-SE" smtClean="0"/>
              <a:pPr/>
              <a:t>2013-07-09</a:t>
            </a:fld>
            <a:endParaRPr lang="en-US" dirty="0"/>
          </a:p>
        </p:txBody>
      </p:sp>
      <p:sp>
        <p:nvSpPr>
          <p:cNvPr id="5" name="Footer Placeholder 4"/>
          <p:cNvSpPr>
            <a:spLocks noGrp="1"/>
          </p:cNvSpPr>
          <p:nvPr>
            <p:ph type="ftr" sz="quarter" idx="11"/>
          </p:nvPr>
        </p:nvSpPr>
        <p:spPr/>
        <p:txBody>
          <a:bodyPr/>
          <a:lstStyle/>
          <a:p>
            <a:r>
              <a:rPr lang="sv-SE" smtClean="0"/>
              <a:t>Törneke</a:t>
            </a:r>
            <a:endParaRPr lang="en-US" dirty="0"/>
          </a:p>
        </p:txBody>
      </p:sp>
      <p:sp>
        <p:nvSpPr>
          <p:cNvPr id="6" name="Slide Number Placeholder 5"/>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vsnitt med vattenstämpel">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sv-SE" smtClean="0"/>
              <a:t>Klicka här för att ändra format på bakgrundstexten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sv-SE" smtClean="0"/>
              <a:t>Klicka här för att ändra format</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ABE55532-820E-8040-8D8F-244F09C1CFB8}" type="datetime1">
              <a:rPr lang="sv-SE" smtClean="0"/>
              <a:pPr/>
              <a:t>2013-07-09</a:t>
            </a:fld>
            <a:endParaRPr lang="en-US" dirty="0"/>
          </a:p>
        </p:txBody>
      </p:sp>
      <p:sp>
        <p:nvSpPr>
          <p:cNvPr id="5" name="Footer Placeholder 4"/>
          <p:cNvSpPr>
            <a:spLocks noGrp="1"/>
          </p:cNvSpPr>
          <p:nvPr>
            <p:ph type="ftr" sz="quarter" idx="11"/>
          </p:nvPr>
        </p:nvSpPr>
        <p:spPr/>
        <p:txBody>
          <a:bodyPr/>
          <a:lstStyle/>
          <a:p>
            <a:r>
              <a:rPr lang="sv-SE" smtClean="0"/>
              <a:t>Törneke</a:t>
            </a:r>
            <a:endParaRPr lang="en-US" dirty="0"/>
          </a:p>
        </p:txBody>
      </p:sp>
      <p:sp>
        <p:nvSpPr>
          <p:cNvPr id="6" name="Slide Number Placeholder 5"/>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 med 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sv-SE" smtClean="0"/>
              <a:t>Klicka här för att ändra format</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sv-SE" dirty="0" smtClean="0"/>
              <a:t>Klicka på ikonen för att lägga till en bild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4B3BC9F6-45FC-6341-8686-823A0966525F}"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Date Placeholder 4"/>
          <p:cNvSpPr>
            <a:spLocks noGrp="1"/>
          </p:cNvSpPr>
          <p:nvPr>
            <p:ph type="dt" sz="half" idx="10"/>
          </p:nvPr>
        </p:nvSpPr>
        <p:spPr/>
        <p:txBody>
          <a:bodyPr/>
          <a:lstStyle/>
          <a:p>
            <a:fld id="{9840F513-CF85-6A4F-AF3D-9394ADAF502B}"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7" name="Date Placeholder 6"/>
          <p:cNvSpPr>
            <a:spLocks noGrp="1"/>
          </p:cNvSpPr>
          <p:nvPr>
            <p:ph type="dt" sz="half" idx="10"/>
          </p:nvPr>
        </p:nvSpPr>
        <p:spPr/>
        <p:txBody>
          <a:bodyPr/>
          <a:lstStyle/>
          <a:p>
            <a:fld id="{498EED20-5B0E-D940-B535-6F3E8A089B7B}" type="datetime1">
              <a:rPr lang="sv-SE" smtClean="0"/>
              <a:pPr/>
              <a:t>2013-07-09</a:t>
            </a:fld>
            <a:endParaRPr lang="en-US" dirty="0"/>
          </a:p>
        </p:txBody>
      </p:sp>
      <p:sp>
        <p:nvSpPr>
          <p:cNvPr id="8" name="Footer Placeholder 7"/>
          <p:cNvSpPr>
            <a:spLocks noGrp="1"/>
          </p:cNvSpPr>
          <p:nvPr>
            <p:ph type="ftr" sz="quarter" idx="11"/>
          </p:nvPr>
        </p:nvSpPr>
        <p:spPr/>
        <p:txBody>
          <a:bodyPr/>
          <a:lstStyle/>
          <a:p>
            <a:r>
              <a:rPr lang="sv-SE" smtClean="0"/>
              <a:t>Törneke</a:t>
            </a:r>
            <a:endParaRPr lang="en-US" dirty="0"/>
          </a:p>
        </p:txBody>
      </p:sp>
      <p:sp>
        <p:nvSpPr>
          <p:cNvPr id="9" name="Slide Number Placeholder 8"/>
          <p:cNvSpPr>
            <a:spLocks noGrp="1"/>
          </p:cNvSpPr>
          <p:nvPr>
            <p:ph type="sldNum" sz="quarter" idx="12"/>
          </p:nvPr>
        </p:nvSpPr>
        <p:spPr/>
        <p:txBody>
          <a:bodyPr/>
          <a:lstStyle/>
          <a:p>
            <a:fld id="{355B6193-B5E9-164A-B147-48CC2067F3BF}" type="slidenum">
              <a:rPr lang="en-US" smtClean="0"/>
              <a:pPr/>
              <a:t>‹#›</a:t>
            </a:fld>
            <a:endParaRPr lang="en-US"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nehållsdelar, över-/nederk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5" name="Date Placeholder 4"/>
          <p:cNvSpPr>
            <a:spLocks noGrp="1"/>
          </p:cNvSpPr>
          <p:nvPr>
            <p:ph type="dt" sz="half" idx="10"/>
          </p:nvPr>
        </p:nvSpPr>
        <p:spPr/>
        <p:txBody>
          <a:bodyPr/>
          <a:lstStyle/>
          <a:p>
            <a:fld id="{8032EFC8-F1FD-B64E-A34B-9B33A9F8A15A}" type="datetime1">
              <a:rPr lang="sv-SE" smtClean="0"/>
              <a:pPr/>
              <a:t>2013-07-09</a:t>
            </a:fld>
            <a:endParaRPr lang="en-US" dirty="0"/>
          </a:p>
        </p:txBody>
      </p:sp>
      <p:sp>
        <p:nvSpPr>
          <p:cNvPr id="6" name="Footer Placeholder 5"/>
          <p:cNvSpPr>
            <a:spLocks noGrp="1"/>
          </p:cNvSpPr>
          <p:nvPr>
            <p:ph type="ftr" sz="quarter" idx="11"/>
          </p:nvPr>
        </p:nvSpPr>
        <p:spPr/>
        <p:txBody>
          <a:bodyPr/>
          <a:lstStyle/>
          <a:p>
            <a:r>
              <a:rPr lang="sv-SE" smtClean="0"/>
              <a:t>Törneke</a:t>
            </a:r>
            <a:endParaRPr lang="en-US" dirty="0"/>
          </a:p>
        </p:txBody>
      </p:sp>
      <p:sp>
        <p:nvSpPr>
          <p:cNvPr id="7" name="Slide Number Placeholder 6"/>
          <p:cNvSpPr>
            <a:spLocks noGrp="1"/>
          </p:cNvSpPr>
          <p:nvPr>
            <p:ph type="sldNum" sz="quarter" idx="12"/>
          </p:nvPr>
        </p:nvSpPr>
        <p:spPr/>
        <p:txBody>
          <a:bodyPr/>
          <a:lstStyle/>
          <a:p>
            <a:fld id="{355B6193-B5E9-164A-B147-48CC2067F3BF}" type="slidenum">
              <a:rPr lang="en-US" smtClean="0"/>
              <a:pPr/>
              <a:t>‹#›</a:t>
            </a:fld>
            <a:endParaRPr lang="en-US"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sv-SE" smtClean="0"/>
              <a:t>Klicka här för att ändra format</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33BCD7AC-F7B6-4B4D-A0BC-6CC61DCA05D5}" type="datetime1">
              <a:rPr lang="sv-SE" smtClean="0"/>
              <a:pPr/>
              <a:t>2013-07-09</a:t>
            </a:fld>
            <a:endParaRPr lang="en-US" dirty="0"/>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r>
              <a:rPr lang="sv-SE" smtClean="0"/>
              <a:t>Törneke</a:t>
            </a:r>
            <a:endParaRPr lang="en-US" dirty="0"/>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355B6193-B5E9-164A-B147-48CC2067F3B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dt="0"/>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2.pdf"/><Relationship Id="rId7" Type="http://schemas.openxmlformats.org/officeDocument/2006/relationships/image" Target="../media/image16.pd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4.pdf"/><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5.png"/><Relationship Id="rId7" Type="http://schemas.openxmlformats.org/officeDocument/2006/relationships/image" Target="../media/image22.pd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20.pd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457200" y="1882588"/>
            <a:ext cx="7772400" cy="1362075"/>
          </a:xfrm>
        </p:spPr>
        <p:txBody>
          <a:bodyPr/>
          <a:lstStyle/>
          <a:p>
            <a:r>
              <a:rPr lang="en-US" dirty="0" smtClean="0"/>
              <a:t>   </a:t>
            </a:r>
            <a:r>
              <a:rPr lang="en-US" sz="6000" dirty="0" smtClean="0"/>
              <a:t>RFT for clinical use</a:t>
            </a:r>
            <a:endParaRPr lang="en-US" sz="6000" dirty="0"/>
          </a:p>
        </p:txBody>
      </p:sp>
      <p:sp>
        <p:nvSpPr>
          <p:cNvPr id="6" name="Platshållare för text 5"/>
          <p:cNvSpPr>
            <a:spLocks noGrp="1"/>
          </p:cNvSpPr>
          <p:nvPr>
            <p:ph type="body" idx="1"/>
          </p:nvPr>
        </p:nvSpPr>
        <p:spPr>
          <a:xfrm>
            <a:off x="457200" y="4488545"/>
            <a:ext cx="7772400" cy="987552"/>
          </a:xfrm>
        </p:spPr>
        <p:txBody>
          <a:bodyPr/>
          <a:lstStyle/>
          <a:p>
            <a:endParaRPr lang="en-US" dirty="0" smtClean="0"/>
          </a:p>
          <a:p>
            <a:endParaRPr lang="en-US" dirty="0" smtClean="0"/>
          </a:p>
          <a:p>
            <a:r>
              <a:rPr lang="en-US" dirty="0" smtClean="0"/>
              <a:t>			</a:t>
            </a:r>
            <a:r>
              <a:rPr lang="en-US" dirty="0" err="1" smtClean="0"/>
              <a:t>Niklas</a:t>
            </a:r>
            <a:r>
              <a:rPr lang="en-US" dirty="0" smtClean="0"/>
              <a:t> </a:t>
            </a:r>
            <a:r>
              <a:rPr lang="en-US" dirty="0" err="1" smtClean="0"/>
              <a:t>Törneke</a:t>
            </a:r>
            <a:endParaRPr lang="en-US" dirty="0"/>
          </a:p>
        </p:txBody>
      </p:sp>
      <p:sp>
        <p:nvSpPr>
          <p:cNvPr id="3" name="Platshållare för sidfot 2"/>
          <p:cNvSpPr>
            <a:spLocks noGrp="1"/>
          </p:cNvSpPr>
          <p:nvPr>
            <p:ph type="ftr" sz="quarter" idx="11"/>
          </p:nvPr>
        </p:nvSpPr>
        <p:spPr/>
        <p:txBody>
          <a:bodyPr/>
          <a:lstStyle/>
          <a:p>
            <a:endParaRPr lang="en-US" dirty="0"/>
          </a:p>
        </p:txBody>
      </p:sp>
      <p:sp>
        <p:nvSpPr>
          <p:cNvPr id="4" name="Platshållare för bildnummer 3"/>
          <p:cNvSpPr>
            <a:spLocks noGrp="1"/>
          </p:cNvSpPr>
          <p:nvPr>
            <p:ph type="sldNum" sz="quarter" idx="12"/>
          </p:nvPr>
        </p:nvSpPr>
        <p:spPr/>
        <p:txBody>
          <a:bodyPr/>
          <a:lstStyle/>
          <a:p>
            <a:fld id="{355B6193-B5E9-164A-B147-48CC2067F3BF}"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7900" y="0"/>
            <a:ext cx="8428773" cy="2180706"/>
          </a:xfrm>
        </p:spPr>
        <p:txBody>
          <a:bodyPr/>
          <a:lstStyle/>
          <a:p>
            <a:r>
              <a:rPr lang="sv-SE" sz="4000" dirty="0" err="1" smtClean="0">
                <a:latin typeface="Times New Roman"/>
                <a:cs typeface="Times New Roman"/>
              </a:rPr>
              <a:t>Relating</a:t>
            </a:r>
            <a:r>
              <a:rPr lang="sv-SE" sz="4000" dirty="0" smtClean="0">
                <a:latin typeface="Times New Roman"/>
                <a:cs typeface="Times New Roman"/>
              </a:rPr>
              <a:t> </a:t>
            </a:r>
            <a:r>
              <a:rPr lang="sv-SE" sz="4000" dirty="0" err="1" smtClean="0">
                <a:latin typeface="Times New Roman"/>
                <a:cs typeface="Times New Roman"/>
              </a:rPr>
              <a:t>controlled</a:t>
            </a:r>
            <a:r>
              <a:rPr lang="sv-SE" sz="4000" dirty="0" smtClean="0">
                <a:latin typeface="Times New Roman"/>
                <a:cs typeface="Times New Roman"/>
              </a:rPr>
              <a:t> by </a:t>
            </a:r>
            <a:r>
              <a:rPr lang="sv-SE" sz="4000" dirty="0" err="1" smtClean="0">
                <a:latin typeface="Times New Roman"/>
                <a:cs typeface="Times New Roman"/>
              </a:rPr>
              <a:t>arbitrary</a:t>
            </a:r>
            <a:r>
              <a:rPr lang="sv-SE" sz="4000" dirty="0" smtClean="0">
                <a:latin typeface="Times New Roman"/>
                <a:cs typeface="Times New Roman"/>
              </a:rPr>
              <a:t> </a:t>
            </a:r>
            <a:r>
              <a:rPr lang="sv-SE" sz="4000" dirty="0" err="1" smtClean="0">
                <a:latin typeface="Times New Roman"/>
                <a:cs typeface="Times New Roman"/>
              </a:rPr>
              <a:t>contextual</a:t>
            </a:r>
            <a:r>
              <a:rPr lang="sv-SE" sz="4000" dirty="0" smtClean="0">
                <a:latin typeface="Times New Roman"/>
                <a:cs typeface="Times New Roman"/>
              </a:rPr>
              <a:t> </a:t>
            </a:r>
            <a:r>
              <a:rPr lang="sv-SE" sz="4000" dirty="0" err="1" smtClean="0">
                <a:latin typeface="Times New Roman"/>
                <a:cs typeface="Times New Roman"/>
              </a:rPr>
              <a:t>cues</a:t>
            </a:r>
            <a:endParaRPr lang="sv-SE" sz="4000" dirty="0">
              <a:latin typeface="Times New Roman"/>
              <a:cs typeface="Times New Roman"/>
            </a:endParaRPr>
          </a:p>
        </p:txBody>
      </p:sp>
      <p:pic>
        <p:nvPicPr>
          <p:cNvPr id="6" name="Platshållare för innehåll 5" descr="Sigmund_Freud-loc.jpg"/>
          <p:cNvPicPr>
            <a:picLocks noGrp="1" noChangeAspect="1"/>
          </p:cNvPicPr>
          <p:nvPr>
            <p:ph idx="1"/>
          </p:nvPr>
        </p:nvPicPr>
        <p:blipFill>
          <a:blip r:embed="rId3"/>
          <a:srcRect l="-74440" r="-74440"/>
          <a:stretch>
            <a:fillRect/>
          </a:stretch>
        </p:blipFill>
        <p:spPr>
          <a:xfrm>
            <a:off x="-1651872" y="2780292"/>
            <a:ext cx="7067984" cy="3784783"/>
          </a:xfrm>
        </p:spPr>
      </p:pic>
      <p:pic>
        <p:nvPicPr>
          <p:cNvPr id="7" name="Bildobjekt 6" descr="2zqzzq1.jpg"/>
          <p:cNvPicPr>
            <a:picLocks noChangeAspect="1"/>
          </p:cNvPicPr>
          <p:nvPr/>
        </p:nvPicPr>
        <p:blipFill>
          <a:blip r:embed="rId4"/>
          <a:stretch>
            <a:fillRect/>
          </a:stretch>
        </p:blipFill>
        <p:spPr>
          <a:xfrm>
            <a:off x="6029158" y="2783384"/>
            <a:ext cx="2707515" cy="3781691"/>
          </a:xfrm>
          <a:prstGeom prst="rect">
            <a:avLst/>
          </a:prstGeom>
        </p:spPr>
      </p:pic>
      <p:sp>
        <p:nvSpPr>
          <p:cNvPr id="8" name="Platshållare för sidfot 7"/>
          <p:cNvSpPr>
            <a:spLocks noGrp="1"/>
          </p:cNvSpPr>
          <p:nvPr>
            <p:ph type="ftr" sz="quarter" idx="11"/>
          </p:nvPr>
        </p:nvSpPr>
        <p:spPr/>
        <p:txBody>
          <a:bodyPr/>
          <a:lstStyle/>
          <a:p>
            <a:r>
              <a:rPr lang="sv-SE" smtClean="0"/>
              <a:t>Törneke</a:t>
            </a:r>
            <a:endParaRPr lang="sv-SE" dirty="0"/>
          </a:p>
        </p:txBody>
      </p:sp>
      <p:sp>
        <p:nvSpPr>
          <p:cNvPr id="9" name="textruta 8"/>
          <p:cNvSpPr txBox="1"/>
          <p:nvPr/>
        </p:nvSpPr>
        <p:spPr>
          <a:xfrm>
            <a:off x="3819001" y="3891386"/>
            <a:ext cx="1928733" cy="461665"/>
          </a:xfrm>
          <a:prstGeom prst="rect">
            <a:avLst/>
          </a:prstGeom>
          <a:noFill/>
        </p:spPr>
        <p:txBody>
          <a:bodyPr wrap="none" rtlCol="0">
            <a:spAutoFit/>
          </a:bodyPr>
          <a:lstStyle/>
          <a:p>
            <a:r>
              <a:rPr lang="sv-SE" sz="2400" dirty="0" smtClean="0">
                <a:latin typeface="Times New Roman"/>
                <a:cs typeface="Times New Roman"/>
              </a:rPr>
              <a:t>is </a:t>
            </a:r>
            <a:r>
              <a:rPr lang="sv-SE" sz="2400" dirty="0" err="1" smtClean="0">
                <a:latin typeface="Times New Roman"/>
                <a:cs typeface="Times New Roman"/>
              </a:rPr>
              <a:t>greater</a:t>
            </a:r>
            <a:r>
              <a:rPr lang="sv-SE" sz="2400" dirty="0" smtClean="0">
                <a:latin typeface="Times New Roman"/>
                <a:cs typeface="Times New Roman"/>
              </a:rPr>
              <a:t> </a:t>
            </a:r>
            <a:r>
              <a:rPr lang="sv-SE" sz="2400" dirty="0" err="1" smtClean="0">
                <a:latin typeface="Times New Roman"/>
                <a:cs typeface="Times New Roman"/>
              </a:rPr>
              <a:t>than</a:t>
            </a:r>
            <a:endParaRPr lang="sv-SE" sz="2400" dirty="0">
              <a:latin typeface="Times New Roman"/>
              <a:cs typeface="Times New Roman"/>
            </a:endParaRPr>
          </a:p>
        </p:txBody>
      </p:sp>
      <p:sp>
        <p:nvSpPr>
          <p:cNvPr id="10" name="textruta 9"/>
          <p:cNvSpPr txBox="1"/>
          <p:nvPr/>
        </p:nvSpPr>
        <p:spPr>
          <a:xfrm>
            <a:off x="3711926" y="3891386"/>
            <a:ext cx="2346948" cy="461665"/>
          </a:xfrm>
          <a:prstGeom prst="rect">
            <a:avLst/>
          </a:prstGeom>
          <a:noFill/>
        </p:spPr>
        <p:txBody>
          <a:bodyPr wrap="square" rtlCol="0">
            <a:spAutoFit/>
          </a:bodyPr>
          <a:lstStyle/>
          <a:p>
            <a:r>
              <a:rPr lang="sv-SE" sz="2400" dirty="0" smtClean="0">
                <a:latin typeface="Times New Roman"/>
                <a:cs typeface="Times New Roman"/>
              </a:rPr>
              <a:t>is </a:t>
            </a:r>
            <a:r>
              <a:rPr lang="sv-SE" sz="2400" dirty="0" err="1" smtClean="0">
                <a:latin typeface="Times New Roman"/>
                <a:cs typeface="Times New Roman"/>
              </a:rPr>
              <a:t>inferior</a:t>
            </a:r>
            <a:r>
              <a:rPr lang="sv-SE" sz="2400" dirty="0" smtClean="0">
                <a:latin typeface="Times New Roman"/>
                <a:cs typeface="Times New Roman"/>
              </a:rPr>
              <a:t> to</a:t>
            </a:r>
            <a:endParaRPr lang="sv-SE" sz="2400" dirty="0">
              <a:latin typeface="Times New Roman"/>
              <a:cs typeface="Times New Roman"/>
            </a:endParaRPr>
          </a:p>
        </p:txBody>
      </p:sp>
      <p:sp>
        <p:nvSpPr>
          <p:cNvPr id="11" name="textruta 10"/>
          <p:cNvSpPr txBox="1"/>
          <p:nvPr/>
        </p:nvSpPr>
        <p:spPr>
          <a:xfrm>
            <a:off x="3875813" y="3891386"/>
            <a:ext cx="1611589" cy="461665"/>
          </a:xfrm>
          <a:prstGeom prst="rect">
            <a:avLst/>
          </a:prstGeom>
          <a:noFill/>
        </p:spPr>
        <p:txBody>
          <a:bodyPr wrap="none" rtlCol="0">
            <a:spAutoFit/>
          </a:bodyPr>
          <a:lstStyle/>
          <a:p>
            <a:r>
              <a:rPr lang="sv-SE" sz="2400" dirty="0" err="1">
                <a:latin typeface="Times New Roman"/>
                <a:cs typeface="Times New Roman"/>
              </a:rPr>
              <a:t>c</a:t>
            </a:r>
            <a:r>
              <a:rPr lang="sv-SE" sz="2400" dirty="0" err="1" smtClean="0">
                <a:latin typeface="Times New Roman"/>
                <a:cs typeface="Times New Roman"/>
              </a:rPr>
              <a:t>omes</a:t>
            </a:r>
            <a:r>
              <a:rPr lang="sv-SE" sz="2400" dirty="0" smtClean="0">
                <a:latin typeface="Times New Roman"/>
                <a:cs typeface="Times New Roman"/>
              </a:rPr>
              <a:t> after</a:t>
            </a:r>
            <a:endParaRPr lang="sv-SE" sz="2400" dirty="0">
              <a:latin typeface="Times New Roman"/>
              <a:cs typeface="Times New Roman"/>
            </a:endParaRPr>
          </a:p>
        </p:txBody>
      </p:sp>
      <p:sp>
        <p:nvSpPr>
          <p:cNvPr id="12" name="textruta 11"/>
          <p:cNvSpPr txBox="1"/>
          <p:nvPr/>
        </p:nvSpPr>
        <p:spPr>
          <a:xfrm>
            <a:off x="3463292" y="3952941"/>
            <a:ext cx="2595582" cy="400110"/>
          </a:xfrm>
          <a:prstGeom prst="rect">
            <a:avLst/>
          </a:prstGeom>
          <a:noFill/>
        </p:spPr>
        <p:txBody>
          <a:bodyPr wrap="none" rtlCol="0">
            <a:spAutoFit/>
          </a:bodyPr>
          <a:lstStyle/>
          <a:p>
            <a:r>
              <a:rPr lang="sv-SE" sz="2000" dirty="0">
                <a:latin typeface="Times New Roman"/>
                <a:cs typeface="Times New Roman"/>
              </a:rPr>
              <a:t>f</a:t>
            </a:r>
            <a:r>
              <a:rPr lang="sv-SE" sz="2000" dirty="0" smtClean="0">
                <a:latin typeface="Times New Roman"/>
                <a:cs typeface="Times New Roman"/>
              </a:rPr>
              <a:t>rom the </a:t>
            </a:r>
            <a:r>
              <a:rPr lang="sv-SE" sz="2000" dirty="0" err="1" smtClean="0">
                <a:latin typeface="Times New Roman"/>
                <a:cs typeface="Times New Roman"/>
              </a:rPr>
              <a:t>perspective</a:t>
            </a:r>
            <a:r>
              <a:rPr lang="sv-SE" sz="2000" dirty="0" smtClean="0">
                <a:latin typeface="Times New Roman"/>
                <a:cs typeface="Times New Roman"/>
              </a:rPr>
              <a:t> of</a:t>
            </a:r>
            <a:endParaRPr lang="sv-SE" sz="2000" dirty="0">
              <a:latin typeface="Times New Roman"/>
              <a:cs typeface="Times New Roman"/>
            </a:endParaRPr>
          </a:p>
        </p:txBody>
      </p:sp>
      <p:sp>
        <p:nvSpPr>
          <p:cNvPr id="13" name="textruta 12"/>
          <p:cNvSpPr txBox="1"/>
          <p:nvPr/>
        </p:nvSpPr>
        <p:spPr>
          <a:xfrm>
            <a:off x="3463292" y="3952941"/>
            <a:ext cx="2707515" cy="461665"/>
          </a:xfrm>
          <a:prstGeom prst="rect">
            <a:avLst/>
          </a:prstGeom>
          <a:noFill/>
        </p:spPr>
        <p:txBody>
          <a:bodyPr wrap="square" rtlCol="0">
            <a:spAutoFit/>
          </a:bodyPr>
          <a:lstStyle/>
          <a:p>
            <a:r>
              <a:rPr lang="sv-SE" sz="2400" dirty="0" smtClean="0">
                <a:latin typeface="Times New Roman"/>
                <a:cs typeface="Times New Roman"/>
              </a:rPr>
              <a:t>   is the same as</a:t>
            </a:r>
            <a:endParaRPr lang="sv-SE" sz="2400" dirty="0">
              <a:latin typeface="Times New Roman"/>
              <a:cs typeface="Times New Roman"/>
            </a:endParaRPr>
          </a:p>
        </p:txBody>
      </p:sp>
      <p:sp>
        <p:nvSpPr>
          <p:cNvPr id="14" name="textruta 13"/>
          <p:cNvSpPr txBox="1"/>
          <p:nvPr/>
        </p:nvSpPr>
        <p:spPr>
          <a:xfrm>
            <a:off x="3282358" y="3952941"/>
            <a:ext cx="2888449" cy="461665"/>
          </a:xfrm>
          <a:prstGeom prst="rect">
            <a:avLst/>
          </a:prstGeom>
          <a:noFill/>
        </p:spPr>
        <p:txBody>
          <a:bodyPr wrap="square" rtlCol="0">
            <a:spAutoFit/>
          </a:bodyPr>
          <a:lstStyle/>
          <a:p>
            <a:r>
              <a:rPr lang="sv-SE" sz="2400" dirty="0" smtClean="0"/>
              <a:t>   </a:t>
            </a:r>
            <a:r>
              <a:rPr lang="sv-SE" sz="2400" dirty="0" smtClean="0">
                <a:latin typeface="Times New Roman"/>
                <a:cs typeface="Times New Roman"/>
              </a:rPr>
              <a:t>is the </a:t>
            </a:r>
            <a:r>
              <a:rPr lang="sv-SE" sz="2400" dirty="0" err="1" smtClean="0">
                <a:latin typeface="Times New Roman"/>
                <a:cs typeface="Times New Roman"/>
              </a:rPr>
              <a:t>opposite</a:t>
            </a:r>
            <a:r>
              <a:rPr lang="sv-SE" sz="2400" dirty="0" smtClean="0">
                <a:latin typeface="Times New Roman"/>
                <a:cs typeface="Times New Roman"/>
              </a:rPr>
              <a:t> of</a:t>
            </a:r>
            <a:endParaRPr lang="sv-SE" sz="2400" dirty="0"/>
          </a:p>
        </p:txBody>
      </p:sp>
      <p:sp>
        <p:nvSpPr>
          <p:cNvPr id="15" name="textruta 14"/>
          <p:cNvSpPr txBox="1"/>
          <p:nvPr/>
        </p:nvSpPr>
        <p:spPr>
          <a:xfrm>
            <a:off x="3282358" y="3891386"/>
            <a:ext cx="2888449" cy="461665"/>
          </a:xfrm>
          <a:prstGeom prst="rect">
            <a:avLst/>
          </a:prstGeom>
          <a:noFill/>
        </p:spPr>
        <p:txBody>
          <a:bodyPr wrap="square" rtlCol="0">
            <a:spAutoFit/>
          </a:bodyPr>
          <a:lstStyle/>
          <a:p>
            <a:r>
              <a:rPr lang="sv-SE" dirty="0" smtClean="0"/>
              <a:t>           </a:t>
            </a:r>
            <a:r>
              <a:rPr lang="sv-SE" sz="2400" dirty="0" smtClean="0">
                <a:latin typeface="Times New Roman"/>
                <a:cs typeface="Times New Roman"/>
              </a:rPr>
              <a:t>is </a:t>
            </a:r>
            <a:r>
              <a:rPr lang="sv-SE" sz="2400" dirty="0" err="1" smtClean="0">
                <a:latin typeface="Times New Roman"/>
                <a:cs typeface="Times New Roman"/>
              </a:rPr>
              <a:t>outside</a:t>
            </a:r>
            <a:r>
              <a:rPr lang="sv-SE" sz="2400" dirty="0" smtClean="0">
                <a:latin typeface="Times New Roman"/>
                <a:cs typeface="Times New Roman"/>
              </a:rPr>
              <a:t> of</a:t>
            </a:r>
            <a:endParaRPr lang="sv-SE" sz="2400" dirty="0">
              <a:latin typeface="Times New Roman"/>
              <a:cs typeface="Times New Roman"/>
            </a:endParaRPr>
          </a:p>
        </p:txBody>
      </p:sp>
      <p:sp>
        <p:nvSpPr>
          <p:cNvPr id="16" name="textruta 15"/>
          <p:cNvSpPr txBox="1"/>
          <p:nvPr/>
        </p:nvSpPr>
        <p:spPr>
          <a:xfrm>
            <a:off x="3536151" y="3952941"/>
            <a:ext cx="2634656" cy="461665"/>
          </a:xfrm>
          <a:prstGeom prst="rect">
            <a:avLst/>
          </a:prstGeom>
          <a:noFill/>
        </p:spPr>
        <p:txBody>
          <a:bodyPr wrap="square" rtlCol="0">
            <a:spAutoFit/>
          </a:bodyPr>
          <a:lstStyle/>
          <a:p>
            <a:r>
              <a:rPr lang="sv-SE" sz="2400" dirty="0" smtClean="0"/>
              <a:t>     </a:t>
            </a:r>
            <a:r>
              <a:rPr lang="sv-SE" sz="2400" dirty="0" smtClean="0">
                <a:latin typeface="Times New Roman"/>
                <a:cs typeface="Times New Roman"/>
              </a:rPr>
              <a:t>is a part of</a:t>
            </a:r>
            <a:endParaRPr lang="sv-SE" sz="2400" dirty="0">
              <a:latin typeface="Times New Roman"/>
              <a:cs typeface="Times New Roman"/>
            </a:endParaRPr>
          </a:p>
        </p:txBody>
      </p:sp>
      <p:sp>
        <p:nvSpPr>
          <p:cNvPr id="17" name="Platshållare för bildnummer 16"/>
          <p:cNvSpPr>
            <a:spLocks noGrp="1"/>
          </p:cNvSpPr>
          <p:nvPr>
            <p:ph type="sldNum" sz="quarter" idx="12"/>
          </p:nvPr>
        </p:nvSpPr>
        <p:spPr/>
        <p:txBody>
          <a:bodyPr/>
          <a:lstStyle/>
          <a:p>
            <a:fld id="{355B6193-B5E9-164A-B147-48CC2067F3BF}" type="slidenum">
              <a:rPr lang="en-US" smtClean="0"/>
              <a:pPr/>
              <a:t>10</a:t>
            </a:fld>
            <a:endParaRPr lang="en-US" dirty="0"/>
          </a:p>
        </p:txBody>
      </p:sp>
      <p:sp useBgFill="1">
        <p:nvSpPr>
          <p:cNvPr id="18" name="textruta 17"/>
          <p:cNvSpPr txBox="1"/>
          <p:nvPr/>
        </p:nvSpPr>
        <p:spPr>
          <a:xfrm>
            <a:off x="307900" y="563433"/>
            <a:ext cx="8696543" cy="6986527"/>
          </a:xfrm>
          <a:prstGeom prst="rect">
            <a:avLst/>
          </a:prstGeom>
        </p:spPr>
        <p:txBody>
          <a:bodyPr wrap="square" rtlCol="0">
            <a:spAutoFit/>
          </a:bodyPr>
          <a:lstStyle/>
          <a:p>
            <a:endParaRPr lang="en-US" sz="3200" b="1" dirty="0" smtClean="0"/>
          </a:p>
          <a:p>
            <a:r>
              <a:rPr lang="en-US" sz="3200" b="1" dirty="0" smtClean="0"/>
              <a:t>         This particular kind of relating is called:</a:t>
            </a:r>
          </a:p>
          <a:p>
            <a:endParaRPr lang="en-US" sz="3200" dirty="0" smtClean="0"/>
          </a:p>
          <a:p>
            <a:pPr algn="ctr"/>
            <a:r>
              <a:rPr lang="en-US" sz="3200" i="1" dirty="0" smtClean="0"/>
              <a:t>	</a:t>
            </a:r>
          </a:p>
          <a:p>
            <a:pPr algn="ctr"/>
            <a:r>
              <a:rPr lang="en-US" sz="3200" i="1" dirty="0" smtClean="0"/>
              <a:t>	Arbitrarily applicable relational responding</a:t>
            </a:r>
          </a:p>
          <a:p>
            <a:pPr algn="ctr"/>
            <a:endParaRPr lang="en-US" sz="3200" i="1" dirty="0" smtClean="0"/>
          </a:p>
          <a:p>
            <a:pPr algn="ctr"/>
            <a:r>
              <a:rPr lang="en-US" sz="3200" i="1" dirty="0" smtClean="0"/>
              <a:t>Derived relational responding</a:t>
            </a:r>
          </a:p>
          <a:p>
            <a:pPr algn="ctr"/>
            <a:endParaRPr lang="en-US" sz="3200" i="1" dirty="0" smtClean="0"/>
          </a:p>
          <a:p>
            <a:pPr algn="ctr"/>
            <a:r>
              <a:rPr lang="en-US" sz="3200" i="1" dirty="0" smtClean="0"/>
              <a:t>Relational framing</a:t>
            </a:r>
          </a:p>
          <a:p>
            <a:pPr algn="ctr"/>
            <a:endParaRPr lang="en-US" sz="3200" dirty="0" smtClean="0"/>
          </a:p>
          <a:p>
            <a:pPr algn="ctr"/>
            <a:endParaRPr lang="en-US" sz="3200" dirty="0" smtClean="0"/>
          </a:p>
          <a:p>
            <a:pPr algn="ctr"/>
            <a:endParaRPr lang="en-US" sz="3200" dirty="0" smtClean="0"/>
          </a:p>
          <a:p>
            <a:pPr algn="ctr"/>
            <a:endParaRPr lang="en-US" sz="3200" dirty="0" smtClean="0"/>
          </a:p>
          <a:p>
            <a:pPr algn="ct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2"/>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14"/>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smtClean="0"/>
              <a:t>	An exercise</a:t>
            </a:r>
            <a:endParaRPr lang="en-US" dirty="0"/>
          </a:p>
        </p:txBody>
      </p:sp>
      <p:sp>
        <p:nvSpPr>
          <p:cNvPr id="5" name="Platshållare för text 4"/>
          <p:cNvSpPr>
            <a:spLocks noGrp="1"/>
          </p:cNvSpPr>
          <p:nvPr>
            <p:ph type="body" idx="1"/>
          </p:nvPr>
        </p:nvSpPr>
        <p:spPr/>
        <p:txBody>
          <a:bodyPr/>
          <a:lstStyle/>
          <a:p>
            <a:endParaRPr lang="en-US" dirty="0"/>
          </a:p>
        </p:txBody>
      </p:sp>
      <p:sp>
        <p:nvSpPr>
          <p:cNvPr id="2" name="Platshållare för sidfot 1"/>
          <p:cNvSpPr>
            <a:spLocks noGrp="1"/>
          </p:cNvSpPr>
          <p:nvPr>
            <p:ph type="ftr" sz="quarter" idx="11"/>
          </p:nvPr>
        </p:nvSpPr>
        <p:spPr/>
        <p:txBody>
          <a:bodyPr/>
          <a:lstStyle/>
          <a:p>
            <a:r>
              <a:rPr lang="sv-SE" smtClean="0"/>
              <a:t>Törneke</a:t>
            </a:r>
            <a:endParaRPr lang="en-US"/>
          </a:p>
        </p:txBody>
      </p:sp>
      <p:sp>
        <p:nvSpPr>
          <p:cNvPr id="3" name="Platshållare för bildnummer 2"/>
          <p:cNvSpPr>
            <a:spLocks noGrp="1"/>
          </p:cNvSpPr>
          <p:nvPr>
            <p:ph type="sldNum" sz="quarter" idx="12"/>
          </p:nvPr>
        </p:nvSpPr>
        <p:spPr/>
        <p:txBody>
          <a:bodyPr/>
          <a:lstStyle/>
          <a:p>
            <a:fld id="{7772F59F-E7E6-A747-AECD-56F2AF723B38}" type="slidenum">
              <a:rPr lang="en-US" smtClean="0"/>
              <a:pPr/>
              <a:t>11</a:t>
            </a:fld>
            <a:endParaRPr lang="en-US"/>
          </a:p>
        </p:txBody>
      </p:sp>
      <p:sp useBgFill="1">
        <p:nvSpPr>
          <p:cNvPr id="6" name="textruta 5"/>
          <p:cNvSpPr txBox="1"/>
          <p:nvPr/>
        </p:nvSpPr>
        <p:spPr>
          <a:xfrm>
            <a:off x="983049" y="0"/>
            <a:ext cx="7246551" cy="6832639"/>
          </a:xfrm>
          <a:prstGeom prst="rect">
            <a:avLst/>
          </a:prstGeom>
        </p:spPr>
        <p:txBody>
          <a:bodyPr wrap="square" rtlCol="0">
            <a:spAutoFit/>
          </a:bodyPr>
          <a:lstStyle/>
          <a:p>
            <a:r>
              <a:rPr lang="en-US" sz="2800" dirty="0" smtClean="0"/>
              <a:t>	</a:t>
            </a:r>
          </a:p>
          <a:p>
            <a:r>
              <a:rPr lang="en-US" sz="3200" b="1" i="1" dirty="0" smtClean="0"/>
              <a:t>In what way is…</a:t>
            </a:r>
            <a:r>
              <a:rPr lang="en-US" sz="2800" dirty="0" smtClean="0"/>
              <a:t>			</a:t>
            </a:r>
            <a:r>
              <a:rPr lang="en-US" sz="2400" dirty="0" smtClean="0"/>
              <a:t>	</a:t>
            </a:r>
          </a:p>
          <a:p>
            <a:r>
              <a:rPr lang="en-US" sz="2400" dirty="0" smtClean="0"/>
              <a:t>					</a:t>
            </a:r>
          </a:p>
          <a:p>
            <a:r>
              <a:rPr lang="en-US" sz="2400" dirty="0" smtClean="0"/>
              <a:t>One list						   		       Another list</a:t>
            </a:r>
          </a:p>
          <a:p>
            <a:r>
              <a:rPr lang="en-US" sz="2400" dirty="0" smtClean="0"/>
              <a:t>1.					1. behind				1.				?</a:t>
            </a:r>
          </a:p>
          <a:p>
            <a:endParaRPr lang="en-US" sz="2400" dirty="0" smtClean="0"/>
          </a:p>
          <a:p>
            <a:r>
              <a:rPr lang="en-US" sz="2400" dirty="0" smtClean="0"/>
              <a:t>2.					2. longer than			2.			      ?</a:t>
            </a:r>
          </a:p>
          <a:p>
            <a:endParaRPr lang="en-US" sz="2400" dirty="0" smtClean="0"/>
          </a:p>
          <a:p>
            <a:r>
              <a:rPr lang="en-US" sz="2400" dirty="0" smtClean="0"/>
              <a:t>3.					3. before				3.				?</a:t>
            </a:r>
          </a:p>
          <a:p>
            <a:pPr>
              <a:buFont typeface="+mj-lt"/>
              <a:buAutoNum type="arabicPeriod"/>
            </a:pPr>
            <a:endParaRPr lang="en-US" sz="2400" dirty="0" smtClean="0"/>
          </a:p>
          <a:p>
            <a:r>
              <a:rPr lang="en-US" sz="2400" dirty="0" smtClean="0"/>
              <a:t>4.					4. better than			4				?.</a:t>
            </a:r>
          </a:p>
          <a:p>
            <a:pPr>
              <a:buFont typeface="+mj-lt"/>
              <a:buAutoNum type="arabicPeriod"/>
            </a:pPr>
            <a:endParaRPr lang="en-US" sz="2400" dirty="0" smtClean="0"/>
          </a:p>
          <a:p>
            <a:r>
              <a:rPr lang="en-US" sz="2400" dirty="0" smtClean="0"/>
              <a:t>5.					5. inside				5.				?</a:t>
            </a:r>
          </a:p>
          <a:p>
            <a:pPr>
              <a:buFont typeface="+mj-lt"/>
              <a:buAutoNum type="arabicPeriod"/>
            </a:pPr>
            <a:endParaRPr lang="en-US" sz="2400" dirty="0" smtClean="0"/>
          </a:p>
          <a:p>
            <a:r>
              <a:rPr lang="en-US" sz="2400" dirty="0" smtClean="0"/>
              <a:t>6.					6. same as			      6.				?</a:t>
            </a:r>
          </a:p>
          <a:p>
            <a:pPr>
              <a:buFont typeface="+mj-lt"/>
              <a:buAutoNum type="arabicPeriod"/>
            </a:pPr>
            <a:endParaRPr lang="en-US" sz="2400" dirty="0" smtClean="0"/>
          </a:p>
          <a:p>
            <a:r>
              <a:rPr lang="en-US" sz="2400" dirty="0" smtClean="0"/>
              <a:t>7.					7. part of				7.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sz="4000" dirty="0" smtClean="0"/>
              <a:t>An example of special importance: Deictic framing</a:t>
            </a:r>
            <a:endParaRPr lang="en-US" sz="4000" dirty="0"/>
          </a:p>
        </p:txBody>
      </p:sp>
      <p:sp>
        <p:nvSpPr>
          <p:cNvPr id="5" name="Platshållare för innehåll 4"/>
          <p:cNvSpPr>
            <a:spLocks noGrp="1"/>
          </p:cNvSpPr>
          <p:nvPr>
            <p:ph idx="1"/>
          </p:nvPr>
        </p:nvSpPr>
        <p:spPr/>
        <p:txBody>
          <a:bodyPr/>
          <a:lstStyle/>
          <a:p>
            <a:pPr algn="ctr">
              <a:buNone/>
            </a:pPr>
            <a:r>
              <a:rPr lang="en-US" dirty="0" smtClean="0"/>
              <a:t>Here /There</a:t>
            </a:r>
          </a:p>
          <a:p>
            <a:pPr algn="ctr">
              <a:buNone/>
            </a:pPr>
            <a:r>
              <a:rPr lang="en-US" dirty="0" smtClean="0"/>
              <a:t>I /You</a:t>
            </a:r>
          </a:p>
          <a:p>
            <a:pPr algn="ctr">
              <a:buNone/>
            </a:pPr>
            <a:r>
              <a:rPr lang="en-US" dirty="0" smtClean="0"/>
              <a:t>Now/Then</a:t>
            </a:r>
          </a:p>
          <a:p>
            <a:pPr algn="ctr">
              <a:buNone/>
            </a:pPr>
            <a:r>
              <a:rPr lang="en-US" dirty="0" smtClean="0"/>
              <a:t>Left and right</a:t>
            </a:r>
          </a:p>
          <a:p>
            <a:pPr algn="ctr">
              <a:buNone/>
            </a:pPr>
            <a:r>
              <a:rPr lang="en-US" dirty="0" smtClean="0"/>
              <a:t>	 </a:t>
            </a:r>
            <a:r>
              <a:rPr lang="en-US" b="1" i="1" dirty="0" smtClean="0"/>
              <a:t>As a result we have the “</a:t>
            </a:r>
            <a:r>
              <a:rPr lang="en-US" b="1" i="1" dirty="0" err="1" smtClean="0"/>
              <a:t>fromeness</a:t>
            </a:r>
            <a:r>
              <a:rPr lang="en-US" b="1" i="1" dirty="0" smtClean="0"/>
              <a:t>” of human experience: a particular experience of perspective which is a result of the ability to interact with arbitrary contextual cues</a:t>
            </a:r>
            <a:endParaRPr lang="en-US" b="1" i="1" dirty="0"/>
          </a:p>
        </p:txBody>
      </p:sp>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12</a:t>
            </a:fld>
            <a:endParaRPr lang="en-US" dirty="0"/>
          </a:p>
        </p:txBody>
      </p:sp>
      <p:sp useBgFill="1">
        <p:nvSpPr>
          <p:cNvPr id="6" name="textruta 5"/>
          <p:cNvSpPr txBox="1"/>
          <p:nvPr/>
        </p:nvSpPr>
        <p:spPr>
          <a:xfrm>
            <a:off x="3136860" y="1735138"/>
            <a:ext cx="2518638" cy="2308324"/>
          </a:xfrm>
          <a:prstGeom prst="rect">
            <a:avLst/>
          </a:prstGeom>
        </p:spPr>
        <p:txBody>
          <a:bodyPr wrap="none" rtlCol="0">
            <a:spAutoFit/>
          </a:bodyPr>
          <a:lstStyle/>
          <a:p>
            <a:pPr algn="ctr"/>
            <a:endParaRPr lang="en-US" sz="2400" dirty="0" smtClean="0"/>
          </a:p>
          <a:p>
            <a:pPr algn="ctr"/>
            <a:r>
              <a:rPr lang="en-US" sz="2400" b="1" dirty="0" smtClean="0"/>
              <a:t>I – HERE – NOW</a:t>
            </a:r>
          </a:p>
          <a:p>
            <a:pPr algn="ctr"/>
            <a:endParaRPr lang="en-US" sz="2400" b="1" dirty="0" smtClean="0"/>
          </a:p>
          <a:p>
            <a:pPr algn="ctr"/>
            <a:r>
              <a:rPr lang="en-US" sz="2400" b="1" dirty="0" smtClean="0"/>
              <a:t>Deictic I</a:t>
            </a:r>
          </a:p>
          <a:p>
            <a:pPr algn="ctr"/>
            <a:endParaRPr lang="en-US" sz="2400" dirty="0" smtClean="0"/>
          </a:p>
          <a:p>
            <a:pPr algn="ctr"/>
            <a:endParaRPr lang="en-US" sz="2400" dirty="0"/>
          </a:p>
        </p:txBody>
      </p:sp>
      <p:sp>
        <p:nvSpPr>
          <p:cNvPr id="7" name="textruta 6"/>
          <p:cNvSpPr txBox="1"/>
          <p:nvPr/>
        </p:nvSpPr>
        <p:spPr>
          <a:xfrm>
            <a:off x="2825772" y="3397131"/>
            <a:ext cx="3321079" cy="646331"/>
          </a:xfrm>
          <a:prstGeom prst="rect">
            <a:avLst/>
          </a:prstGeom>
          <a:noFill/>
        </p:spPr>
        <p:txBody>
          <a:bodyPr wrap="none" rtlCol="0">
            <a:spAutoFit/>
          </a:bodyPr>
          <a:lstStyle/>
          <a:p>
            <a:r>
              <a:rPr lang="en-US" dirty="0" smtClean="0"/>
              <a:t>(Self as perspective, self as context)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4000" dirty="0" smtClean="0"/>
              <a:t>The effects of relational framing</a:t>
            </a:r>
            <a:endParaRPr lang="en-US" sz="4000" dirty="0"/>
          </a:p>
        </p:txBody>
      </p:sp>
      <p:sp>
        <p:nvSpPr>
          <p:cNvPr id="3" name="Platshållare för innehåll 2"/>
          <p:cNvSpPr>
            <a:spLocks noGrp="1"/>
          </p:cNvSpPr>
          <p:nvPr>
            <p:ph sz="half" idx="1"/>
          </p:nvPr>
        </p:nvSpPr>
        <p:spPr/>
        <p:txBody>
          <a:bodyPr/>
          <a:lstStyle/>
          <a:p>
            <a:r>
              <a:rPr lang="en-US" dirty="0" smtClean="0"/>
              <a:t>For a human being anything in the context can obtain  functions due to social whim</a:t>
            </a:r>
          </a:p>
          <a:p>
            <a:r>
              <a:rPr lang="en-US" dirty="0" smtClean="0"/>
              <a:t>The very behavior of humans (even private, subtle behavior) can obtain functions due to social whim</a:t>
            </a:r>
          </a:p>
          <a:p>
            <a:endParaRPr lang="en-US" dirty="0" smtClean="0"/>
          </a:p>
          <a:p>
            <a:endParaRPr lang="en-US" dirty="0" smtClean="0"/>
          </a:p>
          <a:p>
            <a:endParaRPr lang="en-US" dirty="0" smtClean="0"/>
          </a:p>
        </p:txBody>
      </p:sp>
      <p:sp>
        <p:nvSpPr>
          <p:cNvPr id="7" name="Platshållare för sidfot 6"/>
          <p:cNvSpPr>
            <a:spLocks noGrp="1"/>
          </p:cNvSpPr>
          <p:nvPr>
            <p:ph type="ftr" sz="quarter" idx="11"/>
          </p:nvPr>
        </p:nvSpPr>
        <p:spPr/>
        <p:txBody>
          <a:bodyPr/>
          <a:lstStyle/>
          <a:p>
            <a:r>
              <a:rPr lang="sv-SE" smtClean="0"/>
              <a:t>Törneke</a:t>
            </a:r>
            <a:endParaRPr lang="en-US" dirty="0"/>
          </a:p>
        </p:txBody>
      </p:sp>
      <p:sp>
        <p:nvSpPr>
          <p:cNvPr id="6" name="Platshållare för bildnummer 5"/>
          <p:cNvSpPr>
            <a:spLocks noGrp="1"/>
          </p:cNvSpPr>
          <p:nvPr>
            <p:ph type="sldNum" sz="quarter" idx="12"/>
          </p:nvPr>
        </p:nvSpPr>
        <p:spPr/>
        <p:txBody>
          <a:bodyPr/>
          <a:lstStyle/>
          <a:p>
            <a:fld id="{355B6193-B5E9-164A-B147-48CC2067F3BF}" type="slidenum">
              <a:rPr lang="en-US" smtClean="0"/>
              <a:pPr/>
              <a:t>13</a:t>
            </a:fld>
            <a:endParaRPr lang="en-US" dirty="0"/>
          </a:p>
        </p:txBody>
      </p:sp>
      <p:sp>
        <p:nvSpPr>
          <p:cNvPr id="4" name="Platshållare för innehåll 3"/>
          <p:cNvSpPr>
            <a:spLocks noGrp="1"/>
          </p:cNvSpPr>
          <p:nvPr>
            <p:ph sz="half" idx="13"/>
          </p:nvPr>
        </p:nvSpPr>
        <p:spPr>
          <a:xfrm>
            <a:off x="914400" y="3811196"/>
            <a:ext cx="7315200" cy="1920240"/>
          </a:xfrm>
        </p:spPr>
        <p:txBody>
          <a:bodyPr/>
          <a:lstStyle/>
          <a:p>
            <a:r>
              <a:rPr lang="en-US" dirty="0" smtClean="0"/>
              <a:t>Two areas of special importance:                                       							     </a:t>
            </a:r>
            <a:r>
              <a:rPr lang="en-US" sz="2800" b="1" i="1" dirty="0" smtClean="0"/>
              <a:t>The ability to follow instructions (rule following) Interaction with your own behavior (self)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488297"/>
            <a:ext cx="7313613" cy="868362"/>
          </a:xfrm>
        </p:spPr>
        <p:txBody>
          <a:bodyPr/>
          <a:lstStyle/>
          <a:p>
            <a:r>
              <a:rPr lang="en-US" sz="4000" dirty="0" smtClean="0"/>
              <a:t>Rule following</a:t>
            </a:r>
            <a:endParaRPr lang="en-US" sz="4000" dirty="0"/>
          </a:p>
        </p:txBody>
      </p:sp>
      <p:sp>
        <p:nvSpPr>
          <p:cNvPr id="5" name="Ellips 4"/>
          <p:cNvSpPr/>
          <p:nvPr/>
        </p:nvSpPr>
        <p:spPr>
          <a:xfrm>
            <a:off x="458299" y="1600968"/>
            <a:ext cx="8225816" cy="5257032"/>
          </a:xfrm>
          <a:prstGeom prst="ellipse">
            <a:avLst/>
          </a:prstGeom>
          <a:solidFill>
            <a:schemeClr val="bg2">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ruta 6"/>
          <p:cNvSpPr txBox="1"/>
          <p:nvPr/>
        </p:nvSpPr>
        <p:spPr>
          <a:xfrm>
            <a:off x="1647208" y="1600968"/>
            <a:ext cx="5953773" cy="1644432"/>
          </a:xfrm>
          <a:prstGeom prst="rect">
            <a:avLst/>
          </a:prstGeom>
          <a:noFill/>
        </p:spPr>
        <p:txBody>
          <a:bodyPr wrap="square" rtlCol="0">
            <a:prstTxWarp prst="textChevron">
              <a:avLst>
                <a:gd name="adj" fmla="val 50000"/>
              </a:avLst>
            </a:prstTxWarp>
            <a:spAutoFit/>
          </a:bodyPr>
          <a:lstStyle/>
          <a:p>
            <a:r>
              <a:rPr lang="en-US" sz="6000" dirty="0" smtClean="0">
                <a:solidFill>
                  <a:schemeClr val="accent5">
                    <a:lumMod val="50000"/>
                  </a:schemeClr>
                </a:solidFill>
              </a:rPr>
              <a:t>CONTEXT</a:t>
            </a:r>
          </a:p>
        </p:txBody>
      </p:sp>
      <p:sp>
        <p:nvSpPr>
          <p:cNvPr id="8" name="textruta 7"/>
          <p:cNvSpPr txBox="1"/>
          <p:nvPr/>
        </p:nvSpPr>
        <p:spPr>
          <a:xfrm>
            <a:off x="1567615" y="5456637"/>
            <a:ext cx="5953773" cy="1401363"/>
          </a:xfrm>
          <a:prstGeom prst="rect">
            <a:avLst/>
          </a:prstGeom>
          <a:noFill/>
        </p:spPr>
        <p:txBody>
          <a:bodyPr wrap="none" rtlCol="0">
            <a:prstTxWarp prst="textChevronInverted">
              <a:avLst>
                <a:gd name="adj" fmla="val 50000"/>
              </a:avLst>
            </a:prstTxWarp>
            <a:spAutoFit/>
          </a:bodyPr>
          <a:lstStyle/>
          <a:p>
            <a:r>
              <a:rPr lang="en-US" sz="6000" dirty="0" smtClean="0">
                <a:solidFill>
                  <a:srgbClr val="2C2617"/>
                </a:solidFill>
              </a:rPr>
              <a:t>CONTEXT</a:t>
            </a:r>
            <a:endParaRPr lang="en-US" sz="6000" dirty="0">
              <a:solidFill>
                <a:srgbClr val="2C2617"/>
              </a:solidFill>
            </a:endParaRPr>
          </a:p>
        </p:txBody>
      </p:sp>
      <p:pic>
        <p:nvPicPr>
          <p:cNvPr id="14" name="Bildobjekt 13"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28791" y="2723875"/>
            <a:ext cx="1548946" cy="2858896"/>
          </a:xfrm>
          <a:prstGeom prst="rect">
            <a:avLst/>
          </a:prstGeom>
        </p:spPr>
      </p:pic>
      <p:sp>
        <p:nvSpPr>
          <p:cNvPr id="11" name="Platshållare för bildnummer 10"/>
          <p:cNvSpPr>
            <a:spLocks noGrp="1"/>
          </p:cNvSpPr>
          <p:nvPr>
            <p:ph type="sldNum" sz="quarter" idx="12"/>
          </p:nvPr>
        </p:nvSpPr>
        <p:spPr/>
        <p:txBody>
          <a:bodyPr/>
          <a:lstStyle/>
          <a:p>
            <a:fld id="{7772F59F-E7E6-A747-AECD-56F2AF723B38}" type="slidenum">
              <a:rPr lang="en-US" smtClean="0"/>
              <a:pPr/>
              <a:t>14</a:t>
            </a:fld>
            <a:endParaRPr lang="en-US"/>
          </a:p>
        </p:txBody>
      </p:sp>
      <p:sp>
        <p:nvSpPr>
          <p:cNvPr id="15" name="Platshållare för sidfot 14"/>
          <p:cNvSpPr>
            <a:spLocks noGrp="1"/>
          </p:cNvSpPr>
          <p:nvPr>
            <p:ph type="ftr" sz="quarter" idx="11"/>
          </p:nvPr>
        </p:nvSpPr>
        <p:spPr/>
        <p:txBody>
          <a:bodyPr/>
          <a:lstStyle/>
          <a:p>
            <a:r>
              <a:rPr lang="sv-SE" smtClean="0"/>
              <a:t>Törneke</a:t>
            </a:r>
            <a:endParaRPr lang="en-US"/>
          </a:p>
        </p:txBody>
      </p:sp>
      <p:sp>
        <p:nvSpPr>
          <p:cNvPr id="20" name="Höger 19"/>
          <p:cNvSpPr/>
          <p:nvPr/>
        </p:nvSpPr>
        <p:spPr>
          <a:xfrm>
            <a:off x="2249716" y="3829566"/>
            <a:ext cx="1118270" cy="919832"/>
          </a:xfrm>
          <a:prstGeom prst="rightArrow">
            <a:avLst>
              <a:gd name="adj1" fmla="val 50000"/>
              <a:gd name="adj2" fmla="val 50000"/>
            </a:avLst>
          </a:prstGeom>
          <a:solidFill>
            <a:srgbClr val="2C26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Höger 21"/>
          <p:cNvSpPr/>
          <p:nvPr/>
        </p:nvSpPr>
        <p:spPr>
          <a:xfrm>
            <a:off x="5636834" y="3829566"/>
            <a:ext cx="1118270" cy="919832"/>
          </a:xfrm>
          <a:prstGeom prst="rightArrow">
            <a:avLst>
              <a:gd name="adj1" fmla="val 50000"/>
              <a:gd name="adj2" fmla="val 50000"/>
            </a:avLst>
          </a:prstGeom>
          <a:solidFill>
            <a:srgbClr val="2C26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ruta 25"/>
          <p:cNvSpPr txBox="1"/>
          <p:nvPr/>
        </p:nvSpPr>
        <p:spPr>
          <a:xfrm>
            <a:off x="914400" y="1356659"/>
            <a:ext cx="184666" cy="369332"/>
          </a:xfrm>
          <a:prstGeom prst="rect">
            <a:avLst/>
          </a:prstGeom>
          <a:noFill/>
        </p:spPr>
        <p:txBody>
          <a:bodyPr wrap="square" rtlCol="0">
            <a:spAutoFit/>
          </a:bodyPr>
          <a:lstStyle/>
          <a:p>
            <a:endParaRPr lang="en-US" dirty="0"/>
          </a:p>
        </p:txBody>
      </p:sp>
      <p:sp>
        <p:nvSpPr>
          <p:cNvPr id="27" name="textruta 26"/>
          <p:cNvSpPr txBox="1"/>
          <p:nvPr/>
        </p:nvSpPr>
        <p:spPr>
          <a:xfrm>
            <a:off x="657412" y="2723875"/>
            <a:ext cx="1347402" cy="5201424"/>
          </a:xfrm>
          <a:prstGeom prst="rect">
            <a:avLst/>
          </a:prstGeom>
          <a:noFill/>
        </p:spPr>
        <p:txBody>
          <a:bodyPr wrap="square" rtlCol="0">
            <a:spAutoFit/>
          </a:bodyPr>
          <a:lstStyle/>
          <a:p>
            <a:r>
              <a:rPr lang="en-US" sz="16600" dirty="0" smtClean="0">
                <a:solidFill>
                  <a:srgbClr val="413C29"/>
                </a:solidFill>
                <a:cs typeface="Times New Roman"/>
              </a:rPr>
              <a:t>A</a:t>
            </a:r>
            <a:endParaRPr lang="en-US" sz="16600" dirty="0">
              <a:solidFill>
                <a:srgbClr val="413C29"/>
              </a:solidFill>
              <a:cs typeface="Times New Roman"/>
            </a:endParaRPr>
          </a:p>
        </p:txBody>
      </p:sp>
      <p:sp>
        <p:nvSpPr>
          <p:cNvPr id="17" name="textruta 16"/>
          <p:cNvSpPr txBox="1"/>
          <p:nvPr/>
        </p:nvSpPr>
        <p:spPr>
          <a:xfrm>
            <a:off x="3828791" y="2809759"/>
            <a:ext cx="1469423" cy="2646878"/>
          </a:xfrm>
          <a:prstGeom prst="rect">
            <a:avLst/>
          </a:prstGeom>
          <a:noFill/>
        </p:spPr>
        <p:txBody>
          <a:bodyPr wrap="none" rtlCol="0">
            <a:spAutoFit/>
          </a:bodyPr>
          <a:lstStyle/>
          <a:p>
            <a:r>
              <a:rPr lang="en-US" sz="16600" dirty="0" smtClean="0">
                <a:solidFill>
                  <a:srgbClr val="413C29"/>
                </a:solidFill>
              </a:rPr>
              <a:t>B</a:t>
            </a:r>
            <a:endParaRPr lang="en-US" sz="16600" dirty="0">
              <a:solidFill>
                <a:srgbClr val="413C29"/>
              </a:solidFill>
            </a:endParaRPr>
          </a:p>
        </p:txBody>
      </p:sp>
      <p:sp>
        <p:nvSpPr>
          <p:cNvPr id="18" name="textruta 17"/>
          <p:cNvSpPr txBox="1"/>
          <p:nvPr/>
        </p:nvSpPr>
        <p:spPr>
          <a:xfrm>
            <a:off x="6755104" y="2809759"/>
            <a:ext cx="1696022" cy="2646878"/>
          </a:xfrm>
          <a:prstGeom prst="rect">
            <a:avLst/>
          </a:prstGeom>
          <a:noFill/>
        </p:spPr>
        <p:txBody>
          <a:bodyPr wrap="none" rtlCol="0">
            <a:spAutoFit/>
          </a:bodyPr>
          <a:lstStyle/>
          <a:p>
            <a:r>
              <a:rPr lang="en-US" sz="16600" dirty="0" smtClean="0">
                <a:solidFill>
                  <a:srgbClr val="413C29"/>
                </a:solidFill>
              </a:rPr>
              <a:t>C</a:t>
            </a:r>
            <a:endParaRPr lang="en-US" sz="16600" dirty="0">
              <a:solidFill>
                <a:srgbClr val="413C29"/>
              </a:solidFill>
            </a:endParaRPr>
          </a:p>
        </p:txBody>
      </p:sp>
      <p:sp useBgFill="1">
        <p:nvSpPr>
          <p:cNvPr id="16" name="textruta 15"/>
          <p:cNvSpPr txBox="1"/>
          <p:nvPr/>
        </p:nvSpPr>
        <p:spPr>
          <a:xfrm>
            <a:off x="0" y="1356659"/>
            <a:ext cx="9056555" cy="5786199"/>
          </a:xfrm>
          <a:prstGeom prst="rect">
            <a:avLst/>
          </a:prstGeom>
        </p:spPr>
        <p:txBody>
          <a:bodyPr wrap="square" rtlCol="0">
            <a:spAutoFit/>
          </a:bodyPr>
          <a:lstStyle/>
          <a:p>
            <a:r>
              <a:rPr lang="en-US" i="1" dirty="0" smtClean="0"/>
              <a:t>				</a:t>
            </a:r>
          </a:p>
          <a:p>
            <a:endParaRPr lang="en-US" sz="2800" b="1" i="1" dirty="0" smtClean="0"/>
          </a:p>
          <a:p>
            <a:r>
              <a:rPr lang="en-US" sz="2800" b="1" i="1" dirty="0" smtClean="0"/>
              <a:t>		</a:t>
            </a:r>
            <a:r>
              <a:rPr lang="en-US" sz="2000" i="1" dirty="0" smtClean="0"/>
              <a:t>“Turn left at the next traffic light, drive one kilometer and take first right </a:t>
            </a:r>
          </a:p>
          <a:p>
            <a:r>
              <a:rPr lang="en-US" sz="2000" i="1" dirty="0" smtClean="0"/>
              <a:t>		after the petrol station and then you will see the football arena straight ahead”</a:t>
            </a:r>
          </a:p>
          <a:p>
            <a:endParaRPr lang="en-US" sz="2000" i="1" dirty="0" smtClean="0"/>
          </a:p>
          <a:p>
            <a:r>
              <a:rPr lang="en-US" sz="2000" i="1" dirty="0" smtClean="0"/>
              <a:t>		“Make sure you sleep, otherwise you will be ill”</a:t>
            </a:r>
          </a:p>
          <a:p>
            <a:endParaRPr lang="en-US" sz="2000" i="1" dirty="0" smtClean="0"/>
          </a:p>
          <a:p>
            <a:r>
              <a:rPr lang="en-US" sz="2000" i="1" dirty="0" smtClean="0"/>
              <a:t>		“If you go to bed now you will have a surprise tomorrow”</a:t>
            </a:r>
          </a:p>
          <a:p>
            <a:endParaRPr lang="en-US" sz="2000" i="1" dirty="0" smtClean="0"/>
          </a:p>
          <a:p>
            <a:r>
              <a:rPr lang="en-US" sz="2000" i="1" dirty="0" smtClean="0"/>
              <a:t>		“If you do that again I will go away and never come back”</a:t>
            </a:r>
          </a:p>
          <a:p>
            <a:endParaRPr lang="en-US" sz="2000" i="1" dirty="0" smtClean="0"/>
          </a:p>
          <a:p>
            <a:r>
              <a:rPr lang="en-US" sz="2000" i="1" dirty="0" smtClean="0"/>
              <a:t>		“Find out why you are anxious and the anxiety will go away”</a:t>
            </a:r>
          </a:p>
          <a:p>
            <a:endParaRPr lang="en-US" sz="2000" i="1" dirty="0" smtClean="0"/>
          </a:p>
          <a:p>
            <a:endParaRPr lang="en-US" sz="2000" i="1" dirty="0" smtClean="0"/>
          </a:p>
          <a:p>
            <a:endParaRPr lang="en-US" sz="2000" i="1" dirty="0" smtClean="0"/>
          </a:p>
          <a:p>
            <a:endParaRPr lang="en-US" sz="2000" i="1" dirty="0" smtClean="0"/>
          </a:p>
          <a:p>
            <a:endParaRPr lang="en-US" i="1" dirty="0" smtClean="0"/>
          </a:p>
          <a:p>
            <a:endParaRPr lang="en-US" i="1" dirty="0"/>
          </a:p>
        </p:txBody>
      </p:sp>
      <p:sp useBgFill="1">
        <p:nvSpPr>
          <p:cNvPr id="21" name="textruta 20"/>
          <p:cNvSpPr txBox="1"/>
          <p:nvPr/>
        </p:nvSpPr>
        <p:spPr>
          <a:xfrm>
            <a:off x="268949" y="488297"/>
            <a:ext cx="8787606" cy="7109639"/>
          </a:xfrm>
          <a:prstGeom prst="rect">
            <a:avLst/>
          </a:prstGeom>
        </p:spPr>
        <p:txBody>
          <a:bodyPr wrap="square" rtlCol="0">
            <a:spAutoFit/>
          </a:bodyPr>
          <a:lstStyle/>
          <a:p>
            <a:endParaRPr lang="en-US" sz="2800" b="1" i="1" dirty="0" smtClean="0"/>
          </a:p>
          <a:p>
            <a:endParaRPr lang="en-US" sz="2800" b="1" i="1" dirty="0" smtClean="0"/>
          </a:p>
          <a:p>
            <a:r>
              <a:rPr lang="en-US" sz="2800" b="1" i="1" dirty="0" smtClean="0"/>
              <a:t>		</a:t>
            </a:r>
          </a:p>
          <a:p>
            <a:endParaRPr lang="en-US" sz="2800" b="1" i="1" dirty="0" smtClean="0"/>
          </a:p>
          <a:p>
            <a:r>
              <a:rPr lang="en-US" sz="2800" b="1" i="1" dirty="0" smtClean="0"/>
              <a:t>		</a:t>
            </a:r>
            <a:r>
              <a:rPr lang="en-US" sz="3200" b="1" i="1" dirty="0" smtClean="0"/>
              <a:t>All is changed when stimuli (part of the context) </a:t>
            </a:r>
          </a:p>
          <a:p>
            <a:r>
              <a:rPr lang="en-US" sz="3200" b="1" i="1" dirty="0" smtClean="0"/>
              <a:t>	can acquire function (effect on behavior) in a new way!</a:t>
            </a:r>
          </a:p>
          <a:p>
            <a:endParaRPr lang="en-US" sz="2800" b="1" i="1" dirty="0" smtClean="0"/>
          </a:p>
          <a:p>
            <a:endParaRPr lang="en-US" sz="2800" b="1" i="1" dirty="0" smtClean="0"/>
          </a:p>
          <a:p>
            <a:endParaRPr lang="en-US" sz="2800" b="1" i="1" dirty="0" smtClean="0"/>
          </a:p>
          <a:p>
            <a:endParaRPr lang="en-US" sz="2800" b="1" i="1" dirty="0" smtClean="0"/>
          </a:p>
          <a:p>
            <a:endParaRPr lang="en-US" sz="2800" b="1" i="1" dirty="0" smtClean="0"/>
          </a:p>
          <a:p>
            <a:endParaRPr lang="en-US" sz="2800" b="1" i="1" dirty="0" smtClean="0"/>
          </a:p>
          <a:p>
            <a:endParaRPr lang="en-US" sz="2800" b="1" i="1" dirty="0" smtClean="0"/>
          </a:p>
          <a:p>
            <a:r>
              <a:rPr lang="en-US" sz="2800" b="1" i="1" dirty="0" smtClean="0"/>
              <a:t>   </a:t>
            </a:r>
          </a:p>
          <a:p>
            <a:endParaRPr lang="en-US" sz="2800" b="1" i="1" dirty="0" smtClean="0"/>
          </a:p>
          <a:p>
            <a:endParaRPr lang="en-US" sz="2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ssolve">
                                      <p:cBhvr>
                                        <p:cTn id="13" dur="500"/>
                                        <p:tgtEl>
                                          <p:spTgt spid="2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7" grpId="0"/>
      <p:bldP spid="17" grpId="0"/>
      <p:bldP spid="18" grpId="0"/>
      <p:bldP spid="16"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488297"/>
            <a:ext cx="7313613" cy="868362"/>
          </a:xfrm>
        </p:spPr>
        <p:txBody>
          <a:bodyPr/>
          <a:lstStyle/>
          <a:p>
            <a:r>
              <a:rPr lang="en-US" sz="4000" dirty="0" smtClean="0"/>
              <a:t>Interacting with your own behavior</a:t>
            </a:r>
            <a:endParaRPr lang="en-US" sz="4000" dirty="0"/>
          </a:p>
        </p:txBody>
      </p:sp>
      <p:sp>
        <p:nvSpPr>
          <p:cNvPr id="5" name="Ellips 4"/>
          <p:cNvSpPr/>
          <p:nvPr/>
        </p:nvSpPr>
        <p:spPr>
          <a:xfrm>
            <a:off x="458299" y="1600968"/>
            <a:ext cx="8225816" cy="5257032"/>
          </a:xfrm>
          <a:prstGeom prst="ellipse">
            <a:avLst/>
          </a:prstGeom>
          <a:solidFill>
            <a:schemeClr val="bg2">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ruta 6"/>
          <p:cNvSpPr txBox="1"/>
          <p:nvPr/>
        </p:nvSpPr>
        <p:spPr>
          <a:xfrm>
            <a:off x="1647208" y="1600968"/>
            <a:ext cx="5953773" cy="1644432"/>
          </a:xfrm>
          <a:prstGeom prst="rect">
            <a:avLst/>
          </a:prstGeom>
          <a:noFill/>
        </p:spPr>
        <p:txBody>
          <a:bodyPr wrap="square" rtlCol="0">
            <a:prstTxWarp prst="textChevron">
              <a:avLst>
                <a:gd name="adj" fmla="val 50000"/>
              </a:avLst>
            </a:prstTxWarp>
            <a:spAutoFit/>
          </a:bodyPr>
          <a:lstStyle/>
          <a:p>
            <a:r>
              <a:rPr lang="en-US" sz="6000" dirty="0" smtClean="0">
                <a:solidFill>
                  <a:srgbClr val="2C2617"/>
                </a:solidFill>
              </a:rPr>
              <a:t>CONTEXT</a:t>
            </a:r>
          </a:p>
        </p:txBody>
      </p:sp>
      <p:sp>
        <p:nvSpPr>
          <p:cNvPr id="8" name="textruta 7"/>
          <p:cNvSpPr txBox="1"/>
          <p:nvPr/>
        </p:nvSpPr>
        <p:spPr>
          <a:xfrm>
            <a:off x="1567615" y="5456637"/>
            <a:ext cx="5953773" cy="1401363"/>
          </a:xfrm>
          <a:prstGeom prst="rect">
            <a:avLst/>
          </a:prstGeom>
          <a:noFill/>
        </p:spPr>
        <p:txBody>
          <a:bodyPr wrap="none" rtlCol="0">
            <a:prstTxWarp prst="textChevronInverted">
              <a:avLst>
                <a:gd name="adj" fmla="val 50000"/>
              </a:avLst>
            </a:prstTxWarp>
            <a:spAutoFit/>
          </a:bodyPr>
          <a:lstStyle/>
          <a:p>
            <a:r>
              <a:rPr lang="en-US" sz="6000" dirty="0" smtClean="0">
                <a:solidFill>
                  <a:srgbClr val="2C2617"/>
                </a:solidFill>
              </a:rPr>
              <a:t>CONTEXT</a:t>
            </a:r>
            <a:endParaRPr lang="en-US" sz="6000" dirty="0">
              <a:solidFill>
                <a:srgbClr val="2C2617"/>
              </a:solidFill>
            </a:endParaRPr>
          </a:p>
        </p:txBody>
      </p:sp>
      <p:sp>
        <p:nvSpPr>
          <p:cNvPr id="9" name="Vänster-höger 8"/>
          <p:cNvSpPr/>
          <p:nvPr/>
        </p:nvSpPr>
        <p:spPr>
          <a:xfrm>
            <a:off x="2091658" y="3829566"/>
            <a:ext cx="1494041" cy="833377"/>
          </a:xfrm>
          <a:prstGeom prst="lef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Vänster-höger 9"/>
          <p:cNvSpPr/>
          <p:nvPr/>
        </p:nvSpPr>
        <p:spPr>
          <a:xfrm>
            <a:off x="5551873" y="3829566"/>
            <a:ext cx="1549560" cy="833377"/>
          </a:xfrm>
          <a:prstGeom prst="leftRightArrow">
            <a:avLst/>
          </a:prstGeom>
          <a:solidFill>
            <a:srgbClr val="2C26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Bildobjekt 13"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28791" y="2723875"/>
            <a:ext cx="1548946" cy="2858896"/>
          </a:xfrm>
          <a:prstGeom prst="rect">
            <a:avLst/>
          </a:prstGeom>
        </p:spPr>
      </p:pic>
      <p:sp>
        <p:nvSpPr>
          <p:cNvPr id="11" name="Platshållare för bildnummer 10"/>
          <p:cNvSpPr>
            <a:spLocks noGrp="1"/>
          </p:cNvSpPr>
          <p:nvPr>
            <p:ph type="sldNum" sz="quarter" idx="12"/>
          </p:nvPr>
        </p:nvSpPr>
        <p:spPr/>
        <p:txBody>
          <a:bodyPr/>
          <a:lstStyle/>
          <a:p>
            <a:fld id="{7772F59F-E7E6-A747-AECD-56F2AF723B38}" type="slidenum">
              <a:rPr lang="en-US" smtClean="0"/>
              <a:pPr/>
              <a:t>15</a:t>
            </a:fld>
            <a:endParaRPr lang="en-US" dirty="0"/>
          </a:p>
        </p:txBody>
      </p:sp>
      <p:sp>
        <p:nvSpPr>
          <p:cNvPr id="15" name="Platshållare för sidfot 14"/>
          <p:cNvSpPr>
            <a:spLocks noGrp="1"/>
          </p:cNvSpPr>
          <p:nvPr>
            <p:ph type="ftr" sz="quarter" idx="11"/>
          </p:nvPr>
        </p:nvSpPr>
        <p:spPr/>
        <p:txBody>
          <a:bodyPr/>
          <a:lstStyle/>
          <a:p>
            <a:r>
              <a:rPr lang="sv-SE" smtClean="0"/>
              <a:t>Törneke</a:t>
            </a:r>
            <a:endParaRPr lang="en-US" dirty="0"/>
          </a:p>
        </p:txBody>
      </p:sp>
      <p:pic>
        <p:nvPicPr>
          <p:cNvPr id="12" name="Bildobjekt 11"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72735" y="3273260"/>
            <a:ext cx="1218923" cy="1939068"/>
          </a:xfrm>
          <a:prstGeom prst="rect">
            <a:avLst/>
          </a:prstGeom>
        </p:spPr>
      </p:pic>
      <p:pic>
        <p:nvPicPr>
          <p:cNvPr id="13" name="Bildobjekt 12"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282606" y="3245400"/>
            <a:ext cx="1218923" cy="193906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808" y="503238"/>
            <a:ext cx="8705636" cy="1231900"/>
          </a:xfrm>
        </p:spPr>
        <p:txBody>
          <a:bodyPr/>
          <a:lstStyle/>
          <a:p>
            <a:r>
              <a:rPr lang="en-US" sz="4000" dirty="0" smtClean="0"/>
              <a:t>Interacting with your own behavior (self)</a:t>
            </a:r>
            <a:endParaRPr lang="en-US" sz="4000" dirty="0"/>
          </a:p>
        </p:txBody>
      </p:sp>
      <p:sp>
        <p:nvSpPr>
          <p:cNvPr id="3" name="Platshållare för innehåll 2"/>
          <p:cNvSpPr>
            <a:spLocks noGrp="1"/>
          </p:cNvSpPr>
          <p:nvPr>
            <p:ph idx="1"/>
          </p:nvPr>
        </p:nvSpPr>
        <p:spPr>
          <a:xfrm>
            <a:off x="914400" y="1954510"/>
            <a:ext cx="7313613" cy="4056062"/>
          </a:xfrm>
        </p:spPr>
        <p:txBody>
          <a:bodyPr>
            <a:normAutofit/>
          </a:bodyPr>
          <a:lstStyle/>
          <a:p>
            <a:pPr algn="ctr">
              <a:buNone/>
            </a:pPr>
            <a:r>
              <a:rPr lang="en-US" sz="2800" i="1" dirty="0" smtClean="0"/>
              <a:t>Training verbal self–discrimination/talking about your own responding </a:t>
            </a:r>
          </a:p>
          <a:p>
            <a:pPr algn="ctr">
              <a:buNone/>
            </a:pPr>
            <a:r>
              <a:rPr lang="en-US" sz="2800" dirty="0" smtClean="0"/>
              <a:t>Self as ongoing process</a:t>
            </a:r>
          </a:p>
          <a:p>
            <a:pPr algn="ctr">
              <a:buNone/>
            </a:pPr>
            <a:r>
              <a:rPr lang="en-US" sz="2800" dirty="0" smtClean="0"/>
              <a:t>Self as concept, content or story</a:t>
            </a:r>
          </a:p>
          <a:p>
            <a:pPr algn="ctr">
              <a:buNone/>
            </a:pPr>
            <a:r>
              <a:rPr lang="en-US" sz="2800" dirty="0" smtClean="0"/>
              <a:t>Self as perspective or context</a:t>
            </a:r>
            <a:endParaRPr lang="en-US" sz="2800" dirty="0"/>
          </a:p>
        </p:txBody>
      </p:sp>
      <p:sp>
        <p:nvSpPr>
          <p:cNvPr id="4" name="Platshållare för sidfot 3"/>
          <p:cNvSpPr>
            <a:spLocks noGrp="1"/>
          </p:cNvSpPr>
          <p:nvPr>
            <p:ph type="ftr" sz="quarter" idx="11"/>
          </p:nvPr>
        </p:nvSpPr>
        <p:spPr/>
        <p:txBody>
          <a:bodyPr/>
          <a:lstStyle/>
          <a:p>
            <a:r>
              <a:rPr lang="sv-SE" smtClean="0"/>
              <a:t>Törneke</a:t>
            </a:r>
            <a:endParaRPr lang="en-US" dirty="0"/>
          </a:p>
        </p:txBody>
      </p:sp>
      <p:sp>
        <p:nvSpPr>
          <p:cNvPr id="5" name="Platshållare för bildnummer 4"/>
          <p:cNvSpPr>
            <a:spLocks noGrp="1"/>
          </p:cNvSpPr>
          <p:nvPr>
            <p:ph type="sldNum" sz="quarter" idx="12"/>
          </p:nvPr>
        </p:nvSpPr>
        <p:spPr/>
        <p:txBody>
          <a:bodyPr/>
          <a:lstStyle/>
          <a:p>
            <a:fld id="{355B6193-B5E9-164A-B147-48CC2067F3BF}" type="slidenum">
              <a:rPr lang="en-US" smtClean="0"/>
              <a:pPr/>
              <a:t>16</a:t>
            </a:fld>
            <a:endParaRPr lang="en-US" dirty="0"/>
          </a:p>
        </p:txBody>
      </p:sp>
      <p:sp useBgFill="1">
        <p:nvSpPr>
          <p:cNvPr id="6" name="textruta 5"/>
          <p:cNvSpPr txBox="1"/>
          <p:nvPr/>
        </p:nvSpPr>
        <p:spPr>
          <a:xfrm>
            <a:off x="914400" y="3040669"/>
            <a:ext cx="7527365" cy="2739211"/>
          </a:xfrm>
          <a:prstGeom prst="rect">
            <a:avLst/>
          </a:prstGeom>
        </p:spPr>
        <p:txBody>
          <a:bodyPr wrap="square" rtlCol="0">
            <a:spAutoFit/>
          </a:bodyPr>
          <a:lstStyle/>
          <a:p>
            <a:r>
              <a:rPr lang="en-US" sz="2800" dirty="0" smtClean="0"/>
              <a:t>					In simple words</a:t>
            </a:r>
            <a:r>
              <a:rPr lang="en-US" sz="2400" dirty="0" smtClean="0"/>
              <a:t>: </a:t>
            </a:r>
          </a:p>
          <a:p>
            <a:endParaRPr lang="en-US" sz="2400" dirty="0" smtClean="0"/>
          </a:p>
          <a:p>
            <a:r>
              <a:rPr lang="en-US" sz="2400" i="1" dirty="0" smtClean="0"/>
              <a:t>      I learn that I am “I” and that my own subtle responses, such as 	thinking and feeling, are part of but not identical to “I”</a:t>
            </a:r>
          </a:p>
          <a:p>
            <a:endParaRPr lang="en-US" sz="2400" i="1" dirty="0" smtClean="0"/>
          </a:p>
          <a:p>
            <a:endParaRPr lang="en-US" sz="2400" dirty="0" smtClean="0"/>
          </a:p>
          <a:p>
            <a:endParaRPr lang="en-US" sz="2400" dirty="0"/>
          </a:p>
        </p:txBody>
      </p:sp>
      <p:sp useBgFill="1">
        <p:nvSpPr>
          <p:cNvPr id="7" name="textruta 6"/>
          <p:cNvSpPr txBox="1"/>
          <p:nvPr/>
        </p:nvSpPr>
        <p:spPr>
          <a:xfrm>
            <a:off x="914400" y="3040669"/>
            <a:ext cx="7527365" cy="2000548"/>
          </a:xfrm>
          <a:prstGeom prst="rect">
            <a:avLst/>
          </a:prstGeom>
        </p:spPr>
        <p:txBody>
          <a:bodyPr wrap="square" rtlCol="0">
            <a:spAutoFit/>
          </a:bodyPr>
          <a:lstStyle/>
          <a:p>
            <a:r>
              <a:rPr lang="en-US" sz="2400" b="1" dirty="0" smtClean="0"/>
              <a:t>				   </a:t>
            </a:r>
            <a:r>
              <a:rPr lang="en-US" sz="2800" dirty="0" smtClean="0"/>
              <a:t>In technical words:</a:t>
            </a:r>
          </a:p>
          <a:p>
            <a:endParaRPr lang="en-US" sz="2400" i="1" dirty="0" smtClean="0"/>
          </a:p>
          <a:p>
            <a:r>
              <a:rPr lang="en-US" sz="2400" i="1" dirty="0" smtClean="0"/>
              <a:t>	    I learn to frame my own responses in perspective from                 	    and in hierarchy with the deictic I</a:t>
            </a:r>
          </a:p>
          <a:p>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42782" y="1008392"/>
            <a:ext cx="8385307" cy="1513546"/>
          </a:xfrm>
        </p:spPr>
        <p:txBody>
          <a:bodyPr/>
          <a:lstStyle/>
          <a:p>
            <a:r>
              <a:rPr lang="en-US" sz="4000" dirty="0" smtClean="0"/>
              <a:t>The joint venture of rule following and interacting with your own behavior:</a:t>
            </a:r>
            <a:endParaRPr lang="en-US" sz="4000" dirty="0"/>
          </a:p>
        </p:txBody>
      </p:sp>
      <p:sp>
        <p:nvSpPr>
          <p:cNvPr id="3" name="Platshållare för innehåll 2"/>
          <p:cNvSpPr>
            <a:spLocks noGrp="1"/>
          </p:cNvSpPr>
          <p:nvPr>
            <p:ph idx="1"/>
          </p:nvPr>
        </p:nvSpPr>
        <p:spPr>
          <a:xfrm>
            <a:off x="615592" y="2801938"/>
            <a:ext cx="7313613" cy="4056062"/>
          </a:xfrm>
        </p:spPr>
        <p:txBody>
          <a:bodyPr/>
          <a:lstStyle/>
          <a:p>
            <a:pPr>
              <a:buNone/>
            </a:pPr>
            <a:r>
              <a:rPr lang="en-US" sz="3200" b="1" i="1" dirty="0" smtClean="0"/>
              <a:t> 	The human ability to instruct yourself and act on your own instructions; following self-rules</a:t>
            </a:r>
            <a:endParaRPr lang="en-US" sz="3200" b="1" i="1" dirty="0"/>
          </a:p>
        </p:txBody>
      </p:sp>
      <p:sp>
        <p:nvSpPr>
          <p:cNvPr id="4" name="Platshållare för sidfot 3"/>
          <p:cNvSpPr>
            <a:spLocks noGrp="1"/>
          </p:cNvSpPr>
          <p:nvPr>
            <p:ph type="ftr" sz="quarter" idx="11"/>
          </p:nvPr>
        </p:nvSpPr>
        <p:spPr/>
        <p:txBody>
          <a:bodyPr/>
          <a:lstStyle/>
          <a:p>
            <a:r>
              <a:rPr lang="sv-SE" smtClean="0"/>
              <a:t>Törneke</a:t>
            </a:r>
            <a:endParaRPr lang="en-US" dirty="0"/>
          </a:p>
        </p:txBody>
      </p:sp>
      <p:sp>
        <p:nvSpPr>
          <p:cNvPr id="5" name="Platshållare för bildnummer 4"/>
          <p:cNvSpPr>
            <a:spLocks noGrp="1"/>
          </p:cNvSpPr>
          <p:nvPr>
            <p:ph type="sldNum" sz="quarter" idx="12"/>
          </p:nvPr>
        </p:nvSpPr>
        <p:spPr/>
        <p:txBody>
          <a:bodyPr/>
          <a:lstStyle/>
          <a:p>
            <a:fld id="{355B6193-B5E9-164A-B147-48CC2067F3BF}" type="slidenum">
              <a:rPr lang="en-US" smtClean="0"/>
              <a:pPr/>
              <a:t>17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sz="4000" dirty="0" smtClean="0"/>
              <a:t>The risks of relational framing</a:t>
            </a:r>
            <a:endParaRPr lang="en-US" sz="4000" dirty="0"/>
          </a:p>
        </p:txBody>
      </p:sp>
      <p:sp>
        <p:nvSpPr>
          <p:cNvPr id="3" name="Platshållare för innehåll 2"/>
          <p:cNvSpPr>
            <a:spLocks noGrp="1"/>
          </p:cNvSpPr>
          <p:nvPr>
            <p:ph idx="1"/>
          </p:nvPr>
        </p:nvSpPr>
        <p:spPr>
          <a:xfrm>
            <a:off x="914400" y="1923415"/>
            <a:ext cx="7313613" cy="4056062"/>
          </a:xfrm>
        </p:spPr>
        <p:txBody>
          <a:bodyPr/>
          <a:lstStyle/>
          <a:p>
            <a:r>
              <a:rPr lang="en-US" dirty="0" smtClean="0"/>
              <a:t>The interface with pain will increase enormously</a:t>
            </a:r>
          </a:p>
          <a:p>
            <a:r>
              <a:rPr lang="en-US" dirty="0" smtClean="0"/>
              <a:t>Following instructions: direct experience can be overruled</a:t>
            </a:r>
          </a:p>
          <a:p>
            <a:r>
              <a:rPr lang="en-US" dirty="0" smtClean="0"/>
              <a:t>Sensibility to social whim is built in</a:t>
            </a:r>
          </a:p>
          <a:p>
            <a:r>
              <a:rPr lang="en-US" dirty="0" smtClean="0"/>
              <a:t>The risk of getting stuck in vicious circles when following instructions</a:t>
            </a:r>
            <a:endParaRPr lang="en-US" dirty="0"/>
          </a:p>
        </p:txBody>
      </p:sp>
      <p:sp>
        <p:nvSpPr>
          <p:cNvPr id="4" name="Platshållare för sidfot 3"/>
          <p:cNvSpPr>
            <a:spLocks noGrp="1"/>
          </p:cNvSpPr>
          <p:nvPr>
            <p:ph type="ftr" sz="quarter" idx="11"/>
          </p:nvPr>
        </p:nvSpPr>
        <p:spPr/>
        <p:txBody>
          <a:bodyPr/>
          <a:lstStyle/>
          <a:p>
            <a:r>
              <a:rPr lang="sv-SE" smtClean="0"/>
              <a:t>Törneke</a:t>
            </a:r>
            <a:endParaRPr lang="en-US" dirty="0"/>
          </a:p>
        </p:txBody>
      </p:sp>
      <p:sp>
        <p:nvSpPr>
          <p:cNvPr id="5" name="Platshållare för bildnummer 4"/>
          <p:cNvSpPr>
            <a:spLocks noGrp="1"/>
          </p:cNvSpPr>
          <p:nvPr>
            <p:ph type="sldNum" sz="quarter" idx="12"/>
          </p:nvPr>
        </p:nvSpPr>
        <p:spPr/>
        <p:txBody>
          <a:bodyPr/>
          <a:lstStyle/>
          <a:p>
            <a:fld id="{355B6193-B5E9-164A-B147-48CC2067F3BF}" type="slidenum">
              <a:rPr lang="en-US" smtClean="0"/>
              <a:pPr/>
              <a:t>18</a:t>
            </a:fld>
            <a:endParaRPr lang="en-US" dirty="0"/>
          </a:p>
        </p:txBody>
      </p:sp>
      <p:sp useBgFill="1">
        <p:nvSpPr>
          <p:cNvPr id="6" name="textruta 5"/>
          <p:cNvSpPr txBox="1"/>
          <p:nvPr/>
        </p:nvSpPr>
        <p:spPr>
          <a:xfrm>
            <a:off x="914400" y="503238"/>
            <a:ext cx="6860572" cy="6186309"/>
          </a:xfrm>
          <a:prstGeom prst="rect">
            <a:avLst/>
          </a:prstGeom>
        </p:spPr>
        <p:txBody>
          <a:bodyPr wrap="none" rtlCol="0">
            <a:spAutoFit/>
          </a:bodyPr>
          <a:lstStyle/>
          <a:p>
            <a:r>
              <a:rPr lang="en-US" sz="3200" dirty="0" smtClean="0"/>
              <a:t>																						</a:t>
            </a:r>
          </a:p>
          <a:p>
            <a:pPr algn="ctr"/>
            <a:r>
              <a:rPr lang="en-US" sz="4000" b="1" i="1" dirty="0" smtClean="0"/>
              <a:t>		</a:t>
            </a:r>
            <a:r>
              <a:rPr lang="en-US" sz="4400" b="1" i="1" dirty="0" smtClean="0"/>
              <a:t>	</a:t>
            </a:r>
            <a:r>
              <a:rPr lang="en-US" sz="4400" b="1" i="1" u="sng" dirty="0" smtClean="0"/>
              <a:t>To sum it up: </a:t>
            </a:r>
          </a:p>
          <a:p>
            <a:pPr algn="ctr"/>
            <a:r>
              <a:rPr lang="en-US" sz="4000" b="1" i="1" dirty="0" smtClean="0"/>
              <a:t>  </a:t>
            </a:r>
          </a:p>
          <a:p>
            <a:pPr algn="ctr"/>
            <a:r>
              <a:rPr lang="en-US" sz="4000" b="1" i="1" dirty="0" smtClean="0"/>
              <a:t>  Your own verbal behavior can trick </a:t>
            </a:r>
          </a:p>
          <a:p>
            <a:pPr algn="ctr"/>
            <a:r>
              <a:rPr lang="en-US" sz="4000" b="1" i="1" dirty="0" smtClean="0"/>
              <a:t>  you into doing things that will not </a:t>
            </a:r>
          </a:p>
          <a:p>
            <a:pPr algn="ctr"/>
            <a:r>
              <a:rPr lang="en-US" sz="4000" b="1" i="1" dirty="0" smtClean="0"/>
              <a:t>  work well for you!</a:t>
            </a:r>
          </a:p>
          <a:p>
            <a:endParaRPr lang="en-US" sz="3200" dirty="0" smtClean="0"/>
          </a:p>
          <a:p>
            <a:endParaRPr lang="en-US" sz="3200" dirty="0" smtClean="0"/>
          </a:p>
          <a:p>
            <a:endParaRPr lang="en-US" sz="3200" dirty="0" smtClean="0"/>
          </a:p>
          <a:p>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voidance loop"/>
          <p:cNvPicPr>
            <a:picLocks noGrp="1" noChangeAspect="1" noChangeArrowheads="1"/>
          </p:cNvPicPr>
          <p:nvPr/>
        </p:nvPicPr>
        <p:blipFill>
          <a:blip r:embed="rId3"/>
          <a:srcRect l="-24387" r="-24387"/>
          <a:stretch>
            <a:fillRect/>
          </a:stretch>
        </p:blipFill>
        <p:spPr bwMode="auto">
          <a:xfrm>
            <a:off x="-1821605" y="228919"/>
            <a:ext cx="12886265" cy="6336156"/>
          </a:xfrm>
          <a:prstGeom prst="rect">
            <a:avLst/>
          </a:prstGeom>
          <a:noFill/>
        </p:spPr>
      </p:pic>
      <p:sp>
        <p:nvSpPr>
          <p:cNvPr id="3" name="Upp 2"/>
          <p:cNvSpPr/>
          <p:nvPr/>
        </p:nvSpPr>
        <p:spPr>
          <a:xfrm>
            <a:off x="1710295" y="956017"/>
            <a:ext cx="727522" cy="4038105"/>
          </a:xfrm>
          <a:prstGeom prst="upArrow">
            <a:avLst>
              <a:gd name="adj1" fmla="val 27844"/>
              <a:gd name="adj2" fmla="val 158291"/>
            </a:avLst>
          </a:prstGeom>
          <a:blipFill dpi="0" rotWithShape="1">
            <a:blip r:embed="rId4">
              <a:alphaModFix amt="30000"/>
              <a:duotone>
                <a:schemeClr val="accent1">
                  <a:shade val="30000"/>
                  <a:satMod val="150000"/>
                </a:schemeClr>
                <a:schemeClr val="accent1">
                  <a:alpha val="10000"/>
                  <a:satMod val="12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Nedåtböjd 3"/>
          <p:cNvSpPr/>
          <p:nvPr/>
        </p:nvSpPr>
        <p:spPr>
          <a:xfrm>
            <a:off x="2152054" y="2240221"/>
            <a:ext cx="5508520" cy="2753901"/>
          </a:xfrm>
          <a:prstGeom prst="curvedDownArrow">
            <a:avLst>
              <a:gd name="adj1" fmla="val 5214"/>
              <a:gd name="adj2" fmla="val 25325"/>
              <a:gd name="adj3" fmla="val 30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Platshållare för sidfot 4"/>
          <p:cNvSpPr>
            <a:spLocks noGrp="1"/>
          </p:cNvSpPr>
          <p:nvPr>
            <p:ph type="ftr" sz="quarter" idx="11"/>
          </p:nvPr>
        </p:nvSpPr>
        <p:spPr/>
        <p:txBody>
          <a:bodyPr/>
          <a:lstStyle/>
          <a:p>
            <a:r>
              <a:rPr lang="sv-SE" smtClean="0"/>
              <a:t>Törneke</a:t>
            </a:r>
            <a:endParaRPr lang="en-US" dirty="0"/>
          </a:p>
        </p:txBody>
      </p:sp>
      <p:sp>
        <p:nvSpPr>
          <p:cNvPr id="6" name="Platshållare för bildnummer 5"/>
          <p:cNvSpPr>
            <a:spLocks noGrp="1"/>
          </p:cNvSpPr>
          <p:nvPr>
            <p:ph type="sldNum" sz="quarter" idx="12"/>
          </p:nvPr>
        </p:nvSpPr>
        <p:spPr/>
        <p:txBody>
          <a:bodyPr/>
          <a:lstStyle/>
          <a:p>
            <a:fld id="{355B6193-B5E9-164A-B147-48CC2067F3BF}" type="slidenum">
              <a:rPr lang="en-US" smtClean="0"/>
              <a:pPr/>
              <a:t>19</a:t>
            </a:fld>
            <a:endParaRPr lang="en-US" dirty="0"/>
          </a:p>
        </p:txBody>
      </p:sp>
      <p:sp>
        <p:nvSpPr>
          <p:cNvPr id="7" name="textruta 6"/>
          <p:cNvSpPr txBox="1"/>
          <p:nvPr/>
        </p:nvSpPr>
        <p:spPr>
          <a:xfrm>
            <a:off x="2437817" y="956017"/>
            <a:ext cx="2043448" cy="707886"/>
          </a:xfrm>
          <a:prstGeom prst="rect">
            <a:avLst/>
          </a:prstGeom>
          <a:noFill/>
        </p:spPr>
        <p:txBody>
          <a:bodyPr wrap="none" rtlCol="0">
            <a:spAutoFit/>
          </a:bodyPr>
          <a:lstStyle/>
          <a:p>
            <a:r>
              <a:rPr lang="en-US" sz="4000" b="1" i="1" dirty="0" smtClean="0"/>
              <a:t>Flexibility</a:t>
            </a:r>
            <a:endParaRPr lang="en-US" sz="4000" b="1" i="1" dirty="0"/>
          </a:p>
        </p:txBody>
      </p:sp>
      <p:sp>
        <p:nvSpPr>
          <p:cNvPr id="8" name="textruta 7"/>
          <p:cNvSpPr txBox="1"/>
          <p:nvPr/>
        </p:nvSpPr>
        <p:spPr>
          <a:xfrm>
            <a:off x="5856575" y="1886278"/>
            <a:ext cx="1663737" cy="707886"/>
          </a:xfrm>
          <a:prstGeom prst="rect">
            <a:avLst/>
          </a:prstGeom>
          <a:noFill/>
        </p:spPr>
        <p:txBody>
          <a:bodyPr wrap="none" rtlCol="0">
            <a:spAutoFit/>
          </a:bodyPr>
          <a:lstStyle/>
          <a:p>
            <a:r>
              <a:rPr lang="en-US" sz="4000" b="1" i="1" dirty="0" smtClean="0"/>
              <a:t>Rigidity</a:t>
            </a:r>
            <a:endParaRPr lang="en-US" sz="4000" b="1" i="1" dirty="0"/>
          </a:p>
        </p:txBody>
      </p:sp>
      <p:sp>
        <p:nvSpPr>
          <p:cNvPr id="9" name="textruta 8"/>
          <p:cNvSpPr txBox="1"/>
          <p:nvPr/>
        </p:nvSpPr>
        <p:spPr>
          <a:xfrm>
            <a:off x="1710295" y="956017"/>
            <a:ext cx="184666" cy="369332"/>
          </a:xfrm>
          <a:prstGeom prst="rect">
            <a:avLst/>
          </a:prstGeom>
          <a:noFill/>
        </p:spPr>
        <p:txBody>
          <a:bodyPr wrap="none" rtlCol="0">
            <a:spAutoFit/>
          </a:bodyPr>
          <a:lstStyle/>
          <a:p>
            <a:endParaRPr lang="en-US" dirty="0"/>
          </a:p>
        </p:txBody>
      </p:sp>
      <p:sp>
        <p:nvSpPr>
          <p:cNvPr id="10" name="textruta 9"/>
          <p:cNvSpPr txBox="1"/>
          <p:nvPr/>
        </p:nvSpPr>
        <p:spPr>
          <a:xfrm>
            <a:off x="1710295" y="1886278"/>
            <a:ext cx="6276252" cy="2677656"/>
          </a:xfrm>
          <a:prstGeom prst="rect">
            <a:avLst/>
          </a:prstGeom>
          <a:noFill/>
        </p:spPr>
        <p:txBody>
          <a:bodyPr wrap="none" rtlCol="0">
            <a:spAutoFit/>
          </a:bodyPr>
          <a:lstStyle/>
          <a:p>
            <a:r>
              <a:rPr lang="en-US" sz="3600" dirty="0" smtClean="0"/>
              <a:t>Psychological treatment informed </a:t>
            </a:r>
          </a:p>
          <a:p>
            <a:r>
              <a:rPr lang="en-US" sz="3600" dirty="0" smtClean="0"/>
              <a:t>by relational frame theory:</a:t>
            </a:r>
          </a:p>
          <a:p>
            <a:r>
              <a:rPr lang="en-US" sz="4400" dirty="0" smtClean="0"/>
              <a:t>		     </a:t>
            </a:r>
            <a:r>
              <a:rPr lang="en-US" sz="9600" b="1" dirty="0" smtClean="0"/>
              <a:t>ACT</a:t>
            </a:r>
            <a:endParaRPr lang="en-US" sz="9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ssolve">
                                      <p:cBhvr>
                                        <p:cTn id="24" dur="500"/>
                                        <p:tgtEl>
                                          <p:spTgt spid="3"/>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dissolv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en-US" dirty="0" smtClean="0"/>
              <a:t>The structure of the workshop</a:t>
            </a:r>
            <a:endParaRPr lang="en-US" dirty="0"/>
          </a:p>
        </p:txBody>
      </p:sp>
      <p:sp>
        <p:nvSpPr>
          <p:cNvPr id="7" name="Platshållare för innehåll 6"/>
          <p:cNvSpPr>
            <a:spLocks noGrp="1"/>
          </p:cNvSpPr>
          <p:nvPr>
            <p:ph idx="1"/>
          </p:nvPr>
        </p:nvSpPr>
        <p:spPr>
          <a:xfrm>
            <a:off x="914400" y="1995714"/>
            <a:ext cx="7594600" cy="4056062"/>
          </a:xfrm>
        </p:spPr>
        <p:txBody>
          <a:bodyPr/>
          <a:lstStyle/>
          <a:p>
            <a:r>
              <a:rPr lang="en-US" dirty="0" smtClean="0"/>
              <a:t>Basic assumptions: functional </a:t>
            </a:r>
            <a:r>
              <a:rPr lang="en-US" dirty="0" err="1" smtClean="0"/>
              <a:t>contextualism</a:t>
            </a:r>
            <a:endParaRPr lang="en-US" dirty="0" smtClean="0"/>
          </a:p>
          <a:p>
            <a:r>
              <a:rPr lang="en-US" dirty="0" smtClean="0"/>
              <a:t>Basic understanding of relational frame theory</a:t>
            </a:r>
          </a:p>
          <a:p>
            <a:r>
              <a:rPr lang="en-US" dirty="0" smtClean="0"/>
              <a:t>Two areas of human experience as a direct effect of relational framing: Rule–following and experience of self</a:t>
            </a:r>
          </a:p>
          <a:p>
            <a:r>
              <a:rPr lang="en-US" dirty="0" smtClean="0"/>
              <a:t>Psychological problems</a:t>
            </a:r>
          </a:p>
          <a:p>
            <a:r>
              <a:rPr lang="en-US" dirty="0" smtClean="0"/>
              <a:t>Psychological treatment</a:t>
            </a:r>
          </a:p>
          <a:p>
            <a:r>
              <a:rPr lang="en-US" b="1" dirty="0" smtClean="0"/>
              <a:t>PRACTICE WITH YOUR OWN CASES</a:t>
            </a:r>
          </a:p>
          <a:p>
            <a:endParaRPr lang="en-US" dirty="0" smtClean="0"/>
          </a:p>
          <a:p>
            <a:endParaRPr lang="en-US" dirty="0"/>
          </a:p>
        </p:txBody>
      </p:sp>
      <p:sp>
        <p:nvSpPr>
          <p:cNvPr id="4" name="Platshållare för sidfot 3"/>
          <p:cNvSpPr>
            <a:spLocks noGrp="1"/>
          </p:cNvSpPr>
          <p:nvPr>
            <p:ph type="ftr" sz="quarter" idx="11"/>
          </p:nvPr>
        </p:nvSpPr>
        <p:spPr/>
        <p:txBody>
          <a:bodyPr/>
          <a:lstStyle/>
          <a:p>
            <a:r>
              <a:rPr lang="sv-SE" smtClean="0"/>
              <a:t>Törneke</a:t>
            </a:r>
            <a:endParaRPr lang="en-US" dirty="0"/>
          </a:p>
        </p:txBody>
      </p:sp>
      <p:sp>
        <p:nvSpPr>
          <p:cNvPr id="5" name="Platshållare för bildnummer 4"/>
          <p:cNvSpPr>
            <a:spLocks noGrp="1"/>
          </p:cNvSpPr>
          <p:nvPr>
            <p:ph type="sldNum" sz="quarter" idx="12"/>
          </p:nvPr>
        </p:nvSpPr>
        <p:spPr/>
        <p:txBody>
          <a:bodyPr/>
          <a:lstStyle/>
          <a:p>
            <a:fld id="{355B6193-B5E9-164A-B147-48CC2067F3BF}" type="slidenum">
              <a:rPr lang="en-US" smtClean="0"/>
              <a:pPr/>
              <a:t>2</a:t>
            </a:fld>
            <a:endParaRPr lang="en-US" dirty="0"/>
          </a:p>
        </p:txBody>
      </p:sp>
      <p:sp useBgFill="1">
        <p:nvSpPr>
          <p:cNvPr id="8" name="textruta 7"/>
          <p:cNvSpPr txBox="1"/>
          <p:nvPr/>
        </p:nvSpPr>
        <p:spPr>
          <a:xfrm>
            <a:off x="487678" y="1998222"/>
            <a:ext cx="8021322" cy="4154983"/>
          </a:xfrm>
          <a:prstGeom prst="rect">
            <a:avLst/>
          </a:prstGeom>
        </p:spPr>
        <p:txBody>
          <a:bodyPr wrap="none" rtlCol="0">
            <a:spAutoFit/>
          </a:bodyPr>
          <a:lstStyle/>
          <a:p>
            <a:pPr algn="ctr"/>
            <a:r>
              <a:rPr lang="en-US" sz="4400" b="1" i="1" dirty="0" smtClean="0"/>
              <a:t>And, please, participate with your own </a:t>
            </a:r>
          </a:p>
          <a:p>
            <a:pPr algn="ctr"/>
            <a:r>
              <a:rPr lang="en-US" sz="4400" b="1" i="1" dirty="0" smtClean="0"/>
              <a:t>experience, your own cases, questions, </a:t>
            </a:r>
          </a:p>
          <a:p>
            <a:pPr algn="ctr"/>
            <a:r>
              <a:rPr lang="en-US" sz="4400" b="1" i="1" dirty="0" smtClean="0"/>
              <a:t>suggestions and objections!</a:t>
            </a:r>
          </a:p>
          <a:p>
            <a:pPr algn="ctr"/>
            <a:r>
              <a:rPr lang="en-US" sz="4400" b="1" i="1" dirty="0" smtClean="0"/>
              <a:t> </a:t>
            </a:r>
          </a:p>
          <a:p>
            <a:endParaRPr lang="en-US" sz="4400" b="1" i="1" dirty="0" smtClean="0"/>
          </a:p>
          <a:p>
            <a:endParaRPr lang="en-US" sz="4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20</a:t>
            </a:fld>
            <a:endParaRPr lang="en-US" dirty="0"/>
          </a:p>
        </p:txBody>
      </p:sp>
      <p:sp>
        <p:nvSpPr>
          <p:cNvPr id="4" name="Upp 3"/>
          <p:cNvSpPr/>
          <p:nvPr/>
        </p:nvSpPr>
        <p:spPr>
          <a:xfrm>
            <a:off x="982773" y="956017"/>
            <a:ext cx="727522" cy="4038105"/>
          </a:xfrm>
          <a:prstGeom prst="upArrow">
            <a:avLst>
              <a:gd name="adj1" fmla="val 27844"/>
              <a:gd name="adj2" fmla="val 1582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ruta 4"/>
          <p:cNvSpPr txBox="1"/>
          <p:nvPr/>
        </p:nvSpPr>
        <p:spPr>
          <a:xfrm>
            <a:off x="2082983" y="1024467"/>
            <a:ext cx="38772152" cy="2062103"/>
          </a:xfrm>
          <a:prstGeom prst="rect">
            <a:avLst/>
          </a:prstGeom>
          <a:noFill/>
        </p:spPr>
        <p:txBody>
          <a:bodyPr wrap="square" rtlCol="0">
            <a:spAutoFit/>
          </a:bodyPr>
          <a:lstStyle/>
          <a:p>
            <a:r>
              <a:rPr lang="sv-SE" sz="2800" b="1" dirty="0" err="1" smtClean="0"/>
              <a:t>Flexibility</a:t>
            </a:r>
            <a:r>
              <a:rPr lang="sv-SE" sz="2800" b="1" dirty="0" smtClean="0"/>
              <a:t>:</a:t>
            </a:r>
          </a:p>
          <a:p>
            <a:endParaRPr lang="sv-SE" sz="2000" dirty="0" smtClean="0"/>
          </a:p>
          <a:p>
            <a:r>
              <a:rPr lang="sv-SE" sz="2000" dirty="0" err="1" smtClean="0"/>
              <a:t>Psychological</a:t>
            </a:r>
            <a:r>
              <a:rPr lang="sv-SE" sz="2000" dirty="0" smtClean="0"/>
              <a:t> </a:t>
            </a:r>
            <a:r>
              <a:rPr lang="sv-SE" sz="2000" dirty="0" err="1" smtClean="0"/>
              <a:t>flexibility</a:t>
            </a:r>
            <a:r>
              <a:rPr lang="sv-SE" sz="2000" dirty="0" smtClean="0"/>
              <a:t> is the </a:t>
            </a:r>
            <a:r>
              <a:rPr lang="sv-SE" sz="2000" dirty="0" err="1" smtClean="0"/>
              <a:t>ability</a:t>
            </a:r>
            <a:r>
              <a:rPr lang="sv-SE" sz="2000" dirty="0" smtClean="0"/>
              <a:t> to </a:t>
            </a:r>
            <a:r>
              <a:rPr lang="sv-SE" sz="2000" dirty="0" err="1" smtClean="0"/>
              <a:t>notice</a:t>
            </a:r>
            <a:r>
              <a:rPr lang="sv-SE" sz="2000" dirty="0" smtClean="0"/>
              <a:t> and </a:t>
            </a:r>
            <a:r>
              <a:rPr lang="sv-SE" sz="2000" dirty="0" err="1" smtClean="0"/>
              <a:t>react</a:t>
            </a:r>
            <a:r>
              <a:rPr lang="sv-SE" sz="2000" dirty="0" smtClean="0"/>
              <a:t> to your </a:t>
            </a:r>
          </a:p>
          <a:p>
            <a:r>
              <a:rPr lang="sv-SE" sz="2000" dirty="0" err="1" smtClean="0"/>
              <a:t>thoughts</a:t>
            </a:r>
            <a:r>
              <a:rPr lang="sv-SE" sz="2000" dirty="0" smtClean="0"/>
              <a:t>, feelings, and </a:t>
            </a:r>
            <a:r>
              <a:rPr lang="sv-SE" sz="2000" dirty="0" err="1" smtClean="0"/>
              <a:t>behaviour</a:t>
            </a:r>
            <a:r>
              <a:rPr lang="sv-SE" sz="2000" dirty="0" smtClean="0"/>
              <a:t> in order to </a:t>
            </a:r>
            <a:r>
              <a:rPr lang="sv-SE" sz="2000" dirty="0" err="1" smtClean="0"/>
              <a:t>give</a:t>
            </a:r>
            <a:r>
              <a:rPr lang="sv-SE" sz="2000" dirty="0" smtClean="0"/>
              <a:t> </a:t>
            </a:r>
            <a:r>
              <a:rPr lang="sv-SE" sz="2000" dirty="0" err="1" smtClean="0"/>
              <a:t>one</a:t>
            </a:r>
            <a:r>
              <a:rPr lang="sv-SE" sz="2000" dirty="0" smtClean="0"/>
              <a:t> the</a:t>
            </a:r>
          </a:p>
          <a:p>
            <a:r>
              <a:rPr lang="sv-SE" sz="2000" dirty="0" err="1" smtClean="0"/>
              <a:t>opportunity</a:t>
            </a:r>
            <a:r>
              <a:rPr lang="sv-SE" sz="2000" dirty="0" smtClean="0"/>
              <a:t> to </a:t>
            </a:r>
            <a:r>
              <a:rPr lang="sv-SE" sz="2000" dirty="0" err="1" smtClean="0"/>
              <a:t>take</a:t>
            </a:r>
            <a:r>
              <a:rPr lang="sv-SE" sz="2000" dirty="0" smtClean="0"/>
              <a:t> action </a:t>
            </a:r>
            <a:r>
              <a:rPr lang="sv-SE" sz="2000" dirty="0" err="1" smtClean="0"/>
              <a:t>towards</a:t>
            </a:r>
            <a:r>
              <a:rPr lang="sv-SE" sz="2000" dirty="0" smtClean="0"/>
              <a:t> </a:t>
            </a:r>
            <a:r>
              <a:rPr lang="sv-SE" sz="2000" dirty="0" err="1" smtClean="0"/>
              <a:t>important</a:t>
            </a:r>
            <a:r>
              <a:rPr lang="sv-SE" sz="2000" dirty="0" smtClean="0"/>
              <a:t> </a:t>
            </a:r>
            <a:r>
              <a:rPr lang="sv-SE" sz="2000" dirty="0" err="1" smtClean="0"/>
              <a:t>ends</a:t>
            </a:r>
            <a:r>
              <a:rPr lang="sv-SE" sz="2000" dirty="0" smtClean="0"/>
              <a:t>. </a:t>
            </a:r>
          </a:p>
          <a:p>
            <a:endParaRPr lang="en-US" sz="2000" dirty="0"/>
          </a:p>
        </p:txBody>
      </p:sp>
      <p:sp>
        <p:nvSpPr>
          <p:cNvPr id="6" name="textruta 5"/>
          <p:cNvSpPr txBox="1"/>
          <p:nvPr/>
        </p:nvSpPr>
        <p:spPr>
          <a:xfrm>
            <a:off x="2082983" y="3086570"/>
            <a:ext cx="6961361" cy="2246769"/>
          </a:xfrm>
          <a:prstGeom prst="rect">
            <a:avLst/>
          </a:prstGeom>
          <a:noFill/>
        </p:spPr>
        <p:txBody>
          <a:bodyPr wrap="none" rtlCol="0">
            <a:spAutoFit/>
          </a:bodyPr>
          <a:lstStyle/>
          <a:p>
            <a:r>
              <a:rPr lang="sv-SE" sz="2000" dirty="0" err="1" smtClean="0"/>
              <a:t>More</a:t>
            </a:r>
            <a:r>
              <a:rPr lang="sv-SE" sz="2000" dirty="0" smtClean="0"/>
              <a:t> </a:t>
            </a:r>
            <a:r>
              <a:rPr lang="sv-SE" sz="2000" dirty="0" err="1" smtClean="0"/>
              <a:t>specifically</a:t>
            </a:r>
            <a:r>
              <a:rPr lang="sv-SE" sz="2000" dirty="0" smtClean="0"/>
              <a:t> this </a:t>
            </a:r>
            <a:r>
              <a:rPr lang="sv-SE" sz="2000" dirty="0" err="1" smtClean="0"/>
              <a:t>involves</a:t>
            </a:r>
            <a:r>
              <a:rPr lang="sv-SE" sz="2000" dirty="0" smtClean="0"/>
              <a:t> </a:t>
            </a:r>
            <a:r>
              <a:rPr lang="sv-SE" sz="2000" dirty="0" err="1" smtClean="0"/>
              <a:t>responding</a:t>
            </a:r>
            <a:r>
              <a:rPr lang="sv-SE" sz="2000" dirty="0" smtClean="0"/>
              <a:t> to </a:t>
            </a:r>
            <a:r>
              <a:rPr lang="sv-SE" sz="2000" dirty="0" err="1" smtClean="0"/>
              <a:t>one's</a:t>
            </a:r>
            <a:r>
              <a:rPr lang="sv-SE" sz="2000" dirty="0" smtClean="0"/>
              <a:t> </a:t>
            </a:r>
            <a:r>
              <a:rPr lang="sv-SE" sz="2000" dirty="0" err="1" smtClean="0"/>
              <a:t>own</a:t>
            </a:r>
            <a:r>
              <a:rPr lang="sv-SE" sz="2000" dirty="0" smtClean="0"/>
              <a:t> </a:t>
            </a:r>
            <a:r>
              <a:rPr lang="sv-SE" sz="2000" dirty="0" err="1" smtClean="0"/>
              <a:t>responding</a:t>
            </a:r>
            <a:r>
              <a:rPr lang="sv-SE" sz="2000" dirty="0" smtClean="0"/>
              <a:t> </a:t>
            </a:r>
          </a:p>
          <a:p>
            <a:r>
              <a:rPr lang="sv-SE" sz="2000" dirty="0" smtClean="0"/>
              <a:t>as </a:t>
            </a:r>
            <a:r>
              <a:rPr lang="sv-SE" sz="2000" dirty="0" err="1" smtClean="0"/>
              <a:t>participating</a:t>
            </a:r>
            <a:r>
              <a:rPr lang="sv-SE" sz="2000" dirty="0" smtClean="0"/>
              <a:t> in a </a:t>
            </a:r>
            <a:r>
              <a:rPr lang="sv-SE" sz="2000" dirty="0" err="1" smtClean="0"/>
              <a:t>frame</a:t>
            </a:r>
            <a:r>
              <a:rPr lang="sv-SE" sz="2000" dirty="0" smtClean="0"/>
              <a:t> of </a:t>
            </a:r>
            <a:r>
              <a:rPr lang="sv-SE" sz="2000" dirty="0" err="1" smtClean="0"/>
              <a:t>hierarchy</a:t>
            </a:r>
            <a:r>
              <a:rPr lang="sv-SE" sz="2000" dirty="0" smtClean="0"/>
              <a:t> with the </a:t>
            </a:r>
            <a:r>
              <a:rPr lang="sv-SE" sz="2000" dirty="0" err="1" smtClean="0"/>
              <a:t>deictic</a:t>
            </a:r>
            <a:r>
              <a:rPr lang="sv-SE" sz="2000" dirty="0" smtClean="0"/>
              <a:t> “I.” This is </a:t>
            </a:r>
          </a:p>
          <a:p>
            <a:r>
              <a:rPr lang="sv-SE" sz="2000" dirty="0" err="1" smtClean="0"/>
              <a:t>typically</a:t>
            </a:r>
            <a:r>
              <a:rPr lang="sv-SE" sz="2000" dirty="0" smtClean="0"/>
              <a:t> </a:t>
            </a:r>
            <a:r>
              <a:rPr lang="sv-SE" sz="2000" dirty="0" err="1" smtClean="0"/>
              <a:t>accompanied</a:t>
            </a:r>
            <a:r>
              <a:rPr lang="sv-SE" sz="2000" dirty="0" smtClean="0"/>
              <a:t> by a </a:t>
            </a:r>
            <a:r>
              <a:rPr lang="sv-SE" sz="2000" dirty="0" err="1" smtClean="0"/>
              <a:t>substantial</a:t>
            </a:r>
            <a:r>
              <a:rPr lang="sv-SE" sz="2000" dirty="0" smtClean="0"/>
              <a:t> </a:t>
            </a:r>
            <a:r>
              <a:rPr lang="sv-SE" sz="2000" dirty="0" err="1" smtClean="0"/>
              <a:t>reduction</a:t>
            </a:r>
            <a:r>
              <a:rPr lang="sv-SE" sz="2000" dirty="0" smtClean="0"/>
              <a:t> in the </a:t>
            </a:r>
            <a:r>
              <a:rPr lang="sv-SE" sz="2000" dirty="0" err="1" smtClean="0"/>
              <a:t>behavioural</a:t>
            </a:r>
            <a:r>
              <a:rPr lang="sv-SE" sz="2000" dirty="0" smtClean="0"/>
              <a:t> </a:t>
            </a:r>
          </a:p>
          <a:p>
            <a:r>
              <a:rPr lang="sv-SE" sz="2000" dirty="0" err="1" smtClean="0"/>
              <a:t>control</a:t>
            </a:r>
            <a:r>
              <a:rPr lang="sv-SE" sz="2000" dirty="0" smtClean="0"/>
              <a:t> </a:t>
            </a:r>
            <a:r>
              <a:rPr lang="sv-SE" sz="2000" dirty="0" err="1" smtClean="0"/>
              <a:t>functions</a:t>
            </a:r>
            <a:r>
              <a:rPr lang="sv-SE" sz="2000" dirty="0" smtClean="0"/>
              <a:t> of the </a:t>
            </a:r>
            <a:r>
              <a:rPr lang="sv-SE" sz="2000" dirty="0" err="1" smtClean="0"/>
              <a:t>response</a:t>
            </a:r>
            <a:r>
              <a:rPr lang="sv-SE" sz="2000" dirty="0" smtClean="0"/>
              <a:t> in </a:t>
            </a:r>
            <a:r>
              <a:rPr lang="sv-SE" sz="2000" dirty="0" err="1" smtClean="0"/>
              <a:t>question</a:t>
            </a:r>
            <a:r>
              <a:rPr lang="sv-SE" sz="2000" dirty="0" smtClean="0"/>
              <a:t>, </a:t>
            </a:r>
            <a:r>
              <a:rPr lang="sv-SE" sz="2000" dirty="0" err="1" smtClean="0"/>
              <a:t>which</a:t>
            </a:r>
            <a:r>
              <a:rPr lang="sv-SE" sz="2000" dirty="0" smtClean="0"/>
              <a:t> </a:t>
            </a:r>
            <a:r>
              <a:rPr lang="sv-SE" sz="2000" dirty="0" err="1" smtClean="0"/>
              <a:t>thereby</a:t>
            </a:r>
            <a:r>
              <a:rPr lang="sv-SE" sz="2000" dirty="0" smtClean="0"/>
              <a:t> </a:t>
            </a:r>
            <a:r>
              <a:rPr lang="sv-SE" sz="2000" dirty="0" err="1" smtClean="0"/>
              <a:t>allows</a:t>
            </a:r>
            <a:r>
              <a:rPr lang="sv-SE" sz="2000" dirty="0" smtClean="0"/>
              <a:t> </a:t>
            </a:r>
          </a:p>
          <a:p>
            <a:r>
              <a:rPr lang="sv-SE" sz="2000" dirty="0" smtClean="0"/>
              <a:t>for </a:t>
            </a:r>
            <a:r>
              <a:rPr lang="sv-SE" sz="2000" dirty="0" err="1" smtClean="0"/>
              <a:t>additional</a:t>
            </a:r>
            <a:r>
              <a:rPr lang="sv-SE" sz="2000" dirty="0" smtClean="0"/>
              <a:t> </a:t>
            </a:r>
            <a:r>
              <a:rPr lang="sv-SE" sz="2000" dirty="0" err="1" smtClean="0"/>
              <a:t>relational</a:t>
            </a:r>
            <a:r>
              <a:rPr lang="sv-SE" sz="2000" dirty="0" smtClean="0"/>
              <a:t> </a:t>
            </a:r>
            <a:r>
              <a:rPr lang="sv-SE" sz="2000" dirty="0" err="1" smtClean="0"/>
              <a:t>responding</a:t>
            </a:r>
            <a:r>
              <a:rPr lang="sv-SE" sz="2000" dirty="0" smtClean="0"/>
              <a:t> that </a:t>
            </a:r>
            <a:r>
              <a:rPr lang="sv-SE" sz="2000" dirty="0" err="1" smtClean="0"/>
              <a:t>specifies</a:t>
            </a:r>
            <a:r>
              <a:rPr lang="sv-SE" sz="2000" dirty="0" smtClean="0"/>
              <a:t> </a:t>
            </a:r>
            <a:r>
              <a:rPr lang="sv-SE" sz="2000" dirty="0" err="1" smtClean="0"/>
              <a:t>appetitive</a:t>
            </a:r>
            <a:r>
              <a:rPr lang="sv-SE" sz="2000" dirty="0" smtClean="0"/>
              <a:t> </a:t>
            </a:r>
          </a:p>
          <a:p>
            <a:r>
              <a:rPr lang="sv-SE" sz="2000" dirty="0" err="1" smtClean="0"/>
              <a:t>augmental</a:t>
            </a:r>
            <a:r>
              <a:rPr lang="sv-SE" sz="2000" dirty="0" smtClean="0"/>
              <a:t> </a:t>
            </a:r>
            <a:r>
              <a:rPr lang="sv-SE" sz="2000" dirty="0" err="1" smtClean="0"/>
              <a:t>functions</a:t>
            </a:r>
            <a:r>
              <a:rPr lang="sv-SE" sz="2000" dirty="0" smtClean="0"/>
              <a:t>, and </a:t>
            </a:r>
            <a:r>
              <a:rPr lang="sv-SE" sz="2000" dirty="0" err="1" smtClean="0"/>
              <a:t>further</a:t>
            </a:r>
            <a:r>
              <a:rPr lang="sv-SE" sz="2000" dirty="0" smtClean="0"/>
              <a:t> </a:t>
            </a:r>
            <a:r>
              <a:rPr lang="sv-SE" sz="2000" dirty="0" err="1" smtClean="0"/>
              <a:t>behaviour</a:t>
            </a:r>
            <a:r>
              <a:rPr lang="sv-SE" sz="2000" dirty="0" smtClean="0"/>
              <a:t> that is </a:t>
            </a:r>
            <a:r>
              <a:rPr lang="sv-SE" sz="2000" dirty="0" err="1" smtClean="0"/>
              <a:t>coordinated</a:t>
            </a:r>
            <a:r>
              <a:rPr lang="sv-SE" sz="2000" dirty="0" smtClean="0"/>
              <a:t> </a:t>
            </a:r>
          </a:p>
          <a:p>
            <a:r>
              <a:rPr lang="sv-SE" sz="2000" dirty="0" smtClean="0"/>
              <a:t>with that </a:t>
            </a:r>
            <a:r>
              <a:rPr lang="sv-SE" sz="2000" dirty="0" err="1" smtClean="0"/>
              <a:t>relational</a:t>
            </a:r>
            <a:r>
              <a:rPr lang="sv-SE" sz="2000" dirty="0" smtClean="0"/>
              <a:t> </a:t>
            </a:r>
            <a:r>
              <a:rPr lang="sv-SE" sz="2000" dirty="0" err="1" smtClean="0"/>
              <a:t>responding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21</a:t>
            </a:fld>
            <a:endParaRPr lang="en-US" dirty="0"/>
          </a:p>
        </p:txBody>
      </p:sp>
      <p:sp>
        <p:nvSpPr>
          <p:cNvPr id="4" name="Nedåtböjd 3"/>
          <p:cNvSpPr/>
          <p:nvPr/>
        </p:nvSpPr>
        <p:spPr>
          <a:xfrm>
            <a:off x="2152054" y="3043200"/>
            <a:ext cx="5508520" cy="2753901"/>
          </a:xfrm>
          <a:prstGeom prst="curvedDownArrow">
            <a:avLst>
              <a:gd name="adj1" fmla="val 5214"/>
              <a:gd name="adj2" fmla="val 25325"/>
              <a:gd name="adj3" fmla="val 30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ruta 4"/>
          <p:cNvSpPr txBox="1"/>
          <p:nvPr/>
        </p:nvSpPr>
        <p:spPr>
          <a:xfrm>
            <a:off x="1013650" y="634914"/>
            <a:ext cx="2531938" cy="1138773"/>
          </a:xfrm>
          <a:prstGeom prst="rect">
            <a:avLst/>
          </a:prstGeom>
          <a:noFill/>
        </p:spPr>
        <p:txBody>
          <a:bodyPr wrap="none" rtlCol="0">
            <a:spAutoFit/>
          </a:bodyPr>
          <a:lstStyle/>
          <a:p>
            <a:r>
              <a:rPr lang="en-US" sz="2800" b="1" dirty="0" smtClean="0"/>
              <a:t>Rigidity: </a:t>
            </a:r>
          </a:p>
          <a:p>
            <a:r>
              <a:rPr lang="en-US" sz="2000" b="1" dirty="0" smtClean="0"/>
              <a:t>Fusion</a:t>
            </a:r>
          </a:p>
          <a:p>
            <a:r>
              <a:rPr lang="en-US" sz="2000" b="1" dirty="0" smtClean="0"/>
              <a:t>Experiential avoidance</a:t>
            </a:r>
          </a:p>
        </p:txBody>
      </p:sp>
      <p:sp useBgFill="1">
        <p:nvSpPr>
          <p:cNvPr id="6" name="Rektangel 5"/>
          <p:cNvSpPr/>
          <p:nvPr/>
        </p:nvSpPr>
        <p:spPr>
          <a:xfrm>
            <a:off x="1013650" y="1188912"/>
            <a:ext cx="7278280" cy="707886"/>
          </a:xfrm>
          <a:prstGeom prst="rect">
            <a:avLst/>
          </a:prstGeom>
        </p:spPr>
        <p:txBody>
          <a:bodyPr wrap="square">
            <a:spAutoFit/>
          </a:bodyPr>
          <a:lstStyle/>
          <a:p>
            <a:r>
              <a:rPr lang="en-US" sz="2000" b="1" dirty="0" smtClean="0"/>
              <a:t>Fusion</a:t>
            </a:r>
            <a:r>
              <a:rPr lang="en-US" sz="2000" dirty="0" smtClean="0"/>
              <a:t>: Not distinguishing, in the moment, “I” from subtle/private self–instructions (your own responses) </a:t>
            </a:r>
            <a:endParaRPr lang="en-US" sz="2000" dirty="0">
              <a:solidFill>
                <a:srgbClr val="FF0000"/>
              </a:solidFill>
            </a:endParaRPr>
          </a:p>
        </p:txBody>
      </p:sp>
      <p:sp>
        <p:nvSpPr>
          <p:cNvPr id="7" name="Rektangel 6"/>
          <p:cNvSpPr/>
          <p:nvPr/>
        </p:nvSpPr>
        <p:spPr>
          <a:xfrm>
            <a:off x="1013650" y="1896798"/>
            <a:ext cx="7035498" cy="1015663"/>
          </a:xfrm>
          <a:prstGeom prst="rect">
            <a:avLst/>
          </a:prstGeom>
        </p:spPr>
        <p:txBody>
          <a:bodyPr wrap="square">
            <a:spAutoFit/>
          </a:bodyPr>
          <a:lstStyle/>
          <a:p>
            <a:r>
              <a:rPr lang="en-US" sz="2000" b="1" dirty="0" smtClean="0">
                <a:solidFill>
                  <a:srgbClr val="000000"/>
                </a:solidFill>
              </a:rPr>
              <a:t>Experiential avoidance</a:t>
            </a:r>
            <a:r>
              <a:rPr lang="en-US" sz="2000" b="1" dirty="0" smtClean="0"/>
              <a:t>: </a:t>
            </a:r>
            <a:r>
              <a:rPr lang="en-US" sz="2000" dirty="0" smtClean="0"/>
              <a:t>Following of self–instructions to control, extinguish or lessen private responses such as feelings, thoughts, memories and bodily sensations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smtClean="0"/>
              <a:t>Two clinical cases</a:t>
            </a:r>
            <a:endParaRPr lang="en-US" dirty="0"/>
          </a:p>
        </p:txBody>
      </p:sp>
      <p:sp>
        <p:nvSpPr>
          <p:cNvPr id="5" name="Platshållare för text 4"/>
          <p:cNvSpPr>
            <a:spLocks noGrp="1"/>
          </p:cNvSpPr>
          <p:nvPr>
            <p:ph type="body" idx="1"/>
          </p:nvPr>
        </p:nvSpPr>
        <p:spPr/>
        <p:txBody>
          <a:bodyPr/>
          <a:lstStyle/>
          <a:p>
            <a:endParaRPr lang="en-US"/>
          </a:p>
        </p:txBody>
      </p:sp>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4400" y="313765"/>
            <a:ext cx="7313613" cy="868362"/>
          </a:xfrm>
        </p:spPr>
        <p:txBody>
          <a:bodyPr/>
          <a:lstStyle/>
          <a:p>
            <a:r>
              <a:rPr lang="en-US" sz="3600" dirty="0" smtClean="0"/>
              <a:t>Clinical case 1.</a:t>
            </a:r>
            <a:endParaRPr lang="en-US" sz="3600" dirty="0"/>
          </a:p>
        </p:txBody>
      </p:sp>
      <p:sp>
        <p:nvSpPr>
          <p:cNvPr id="3" name="Platshållare för innehåll 2"/>
          <p:cNvSpPr>
            <a:spLocks noGrp="1"/>
          </p:cNvSpPr>
          <p:nvPr>
            <p:ph idx="1"/>
          </p:nvPr>
        </p:nvSpPr>
        <p:spPr>
          <a:xfrm>
            <a:off x="0" y="1182127"/>
            <a:ext cx="9004444" cy="5123670"/>
          </a:xfrm>
        </p:spPr>
        <p:txBody>
          <a:bodyPr>
            <a:normAutofit/>
          </a:bodyPr>
          <a:lstStyle/>
          <a:p>
            <a:pPr>
              <a:buNone/>
            </a:pPr>
            <a:r>
              <a:rPr lang="en-US" sz="2000" dirty="0" smtClean="0"/>
              <a:t>	Claus, 45. Married, two teenage daughters. Works as a </a:t>
            </a:r>
            <a:r>
              <a:rPr lang="en-US" sz="2000" dirty="0" err="1" smtClean="0"/>
              <a:t>translater</a:t>
            </a:r>
            <a:r>
              <a:rPr lang="en-US" sz="2000" dirty="0" smtClean="0"/>
              <a:t>. He has had his problems since his own teens and thinks they relate to his own upbringing in a very strict, punishing family situation. No physical abuse. He often isolates himself at home, focusing on his work and for weeks at a time he only sees his own family. In other periods he does see some friends, colleagues and business contacts. In these situations he is always very tense and anxious. He often cancels meetings like these, finding different excuses When he goes he “suffers through”, all the time very focused on acting so that others will not give him any attention. He also describes that he is very aware of his own bodily sensation (sweating, heart palpations) acting to keep them under control so that others will not see that he is not feeling well. Afterwards he often does not remember well what happened at the meeting, describing himself as “mentally blank”. He often leaves early, finding some excuse.</a:t>
            </a:r>
          </a:p>
          <a:p>
            <a:pPr>
              <a:buNone/>
            </a:pPr>
            <a:r>
              <a:rPr lang="en-US" sz="2000" dirty="0" smtClean="0"/>
              <a:t>	In the dialogue with the therapist Claus gives good emotional contact, very troubled by his problems. He is highly self-critical.</a:t>
            </a:r>
          </a:p>
        </p:txBody>
      </p:sp>
      <p:sp>
        <p:nvSpPr>
          <p:cNvPr id="4" name="Platshållare för sidfot 3"/>
          <p:cNvSpPr>
            <a:spLocks noGrp="1"/>
          </p:cNvSpPr>
          <p:nvPr>
            <p:ph type="ftr" sz="quarter" idx="11"/>
          </p:nvPr>
        </p:nvSpPr>
        <p:spPr/>
        <p:txBody>
          <a:bodyPr/>
          <a:lstStyle/>
          <a:p>
            <a:r>
              <a:rPr lang="sv-SE" smtClean="0"/>
              <a:t>Törneke</a:t>
            </a:r>
            <a:endParaRPr lang="en-US" dirty="0"/>
          </a:p>
        </p:txBody>
      </p:sp>
      <p:sp>
        <p:nvSpPr>
          <p:cNvPr id="5" name="Platshållare för bildnummer 4"/>
          <p:cNvSpPr>
            <a:spLocks noGrp="1"/>
          </p:cNvSpPr>
          <p:nvPr>
            <p:ph type="sldNum" sz="quarter" idx="12"/>
          </p:nvPr>
        </p:nvSpPr>
        <p:spPr/>
        <p:txBody>
          <a:bodyPr/>
          <a:lstStyle/>
          <a:p>
            <a:fld id="{355B6193-B5E9-164A-B147-48CC2067F3BF}" type="slidenum">
              <a:rPr lang="en-US" smtClean="0"/>
              <a:pPr/>
              <a:t>23</a:t>
            </a:fld>
            <a:endParaRPr lang="en-US" dirty="0"/>
          </a:p>
        </p:txBody>
      </p:sp>
      <p:sp useBgFill="1">
        <p:nvSpPr>
          <p:cNvPr id="6" name="textruta 5"/>
          <p:cNvSpPr txBox="1"/>
          <p:nvPr/>
        </p:nvSpPr>
        <p:spPr>
          <a:xfrm>
            <a:off x="693144" y="1625654"/>
            <a:ext cx="8088813" cy="1661993"/>
          </a:xfrm>
          <a:prstGeom prst="rect">
            <a:avLst/>
          </a:prstGeom>
        </p:spPr>
        <p:txBody>
          <a:bodyPr wrap="square" rtlCol="0">
            <a:spAutoFit/>
          </a:bodyPr>
          <a:lstStyle/>
          <a:p>
            <a:r>
              <a:rPr lang="en-US" sz="2400" dirty="0" smtClean="0"/>
              <a:t>Experiential avoidance?</a:t>
            </a:r>
          </a:p>
          <a:p>
            <a:r>
              <a:rPr lang="en-US" dirty="0" smtClean="0"/>
              <a:t>Isolating himself, canceling meetings and giving excuses.</a:t>
            </a:r>
          </a:p>
          <a:p>
            <a:r>
              <a:rPr lang="en-US" dirty="0" smtClean="0"/>
              <a:t>In the threatening situation: acting to avoid attention, focusing on his own bodily sensations sensations to control them, leaving early and giving excuses</a:t>
            </a:r>
            <a:endParaRPr lang="en-US" sz="3200" dirty="0" smtClean="0"/>
          </a:p>
          <a:p>
            <a:r>
              <a:rPr lang="en-US" sz="2400" dirty="0" smtClean="0"/>
              <a:t> </a:t>
            </a:r>
            <a:endParaRPr lang="en-US" sz="2400" dirty="0"/>
          </a:p>
        </p:txBody>
      </p:sp>
      <p:sp useBgFill="1">
        <p:nvSpPr>
          <p:cNvPr id="7" name="textruta 6"/>
          <p:cNvSpPr txBox="1"/>
          <p:nvPr/>
        </p:nvSpPr>
        <p:spPr>
          <a:xfrm>
            <a:off x="693144" y="3379981"/>
            <a:ext cx="8311300" cy="2031325"/>
          </a:xfrm>
          <a:prstGeom prst="rect">
            <a:avLst/>
          </a:prstGeom>
        </p:spPr>
        <p:txBody>
          <a:bodyPr wrap="square" rtlCol="0">
            <a:spAutoFit/>
          </a:bodyPr>
          <a:lstStyle/>
          <a:p>
            <a:r>
              <a:rPr lang="en-US" sz="2400" dirty="0" smtClean="0"/>
              <a:t>Fusion?</a:t>
            </a:r>
          </a:p>
          <a:p>
            <a:r>
              <a:rPr lang="en-US" dirty="0" smtClean="0"/>
              <a:t>Acting on specific thoughts about danger in what others might see or think, on assumptions about himself and others, acting on rules about the necessity to control private events to live his life well.</a:t>
            </a:r>
          </a:p>
          <a:p>
            <a:endParaRPr lang="en-US" sz="2400" dirty="0" smtClean="0"/>
          </a:p>
          <a:p>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1" presetClass="exit"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en-US" dirty="0" smtClean="0"/>
              <a:t>Clinical case 2</a:t>
            </a:r>
            <a:endParaRPr lang="en-US" dirty="0"/>
          </a:p>
        </p:txBody>
      </p:sp>
      <p:sp>
        <p:nvSpPr>
          <p:cNvPr id="4" name="Platshållare för sidfot 3"/>
          <p:cNvSpPr>
            <a:spLocks noGrp="1"/>
          </p:cNvSpPr>
          <p:nvPr>
            <p:ph type="ftr" sz="quarter" idx="11"/>
          </p:nvPr>
        </p:nvSpPr>
        <p:spPr/>
        <p:txBody>
          <a:bodyPr/>
          <a:lstStyle/>
          <a:p>
            <a:r>
              <a:rPr lang="sv-SE" smtClean="0"/>
              <a:t>Törneke</a:t>
            </a:r>
            <a:endParaRPr lang="en-US" dirty="0"/>
          </a:p>
        </p:txBody>
      </p:sp>
      <p:sp>
        <p:nvSpPr>
          <p:cNvPr id="5" name="Platshållare för bildnummer 4"/>
          <p:cNvSpPr>
            <a:spLocks noGrp="1"/>
          </p:cNvSpPr>
          <p:nvPr>
            <p:ph type="sldNum" sz="quarter" idx="12"/>
          </p:nvPr>
        </p:nvSpPr>
        <p:spPr/>
        <p:txBody>
          <a:bodyPr/>
          <a:lstStyle/>
          <a:p>
            <a:fld id="{355B6193-B5E9-164A-B147-48CC2067F3BF}" type="slidenum">
              <a:rPr lang="en-US" smtClean="0"/>
              <a:pPr/>
              <a:t>24</a:t>
            </a:fld>
            <a:endParaRPr lang="en-US" dirty="0"/>
          </a:p>
        </p:txBody>
      </p:sp>
      <p:sp>
        <p:nvSpPr>
          <p:cNvPr id="8" name="textruta 7"/>
          <p:cNvSpPr txBox="1"/>
          <p:nvPr/>
        </p:nvSpPr>
        <p:spPr>
          <a:xfrm>
            <a:off x="360166" y="1526630"/>
            <a:ext cx="8340977" cy="4801315"/>
          </a:xfrm>
          <a:prstGeom prst="rect">
            <a:avLst/>
          </a:prstGeom>
          <a:noFill/>
        </p:spPr>
        <p:txBody>
          <a:bodyPr wrap="square" rtlCol="0">
            <a:spAutoFit/>
          </a:bodyPr>
          <a:lstStyle/>
          <a:p>
            <a:pPr>
              <a:buNone/>
            </a:pPr>
            <a:r>
              <a:rPr lang="en-US" dirty="0" smtClean="0"/>
              <a:t>Sara, 35, problems with aggression both within and outside of the family. Married, two children 8 and 10 years old. Works as a consultant within a IT company. </a:t>
            </a:r>
          </a:p>
          <a:p>
            <a:pPr>
              <a:buNone/>
            </a:pPr>
            <a:r>
              <a:rPr lang="en-US" dirty="0" smtClean="0"/>
              <a:t>	Sara tells you that as long as she remembers she has had a “bad temperament”. For the last few years this has been a growing problem. She gets furious and verbally attacks both her kids and her husband. She thinks these outburst are unreasonable and she is worried about the consequences for the children in the long run. These outburst of anger comes in everyday situations, for example when the kids don’t do as she tells them to. She often tries to reason with the children explaining to them why they should behave in a certain way and gets furious when they don’t accept her arguments or simply don’t comply. In other social situations similar things happen. On and off she yells at customers who causes her trouble and the same thing happens in shops and restaurants. She thinks that those she yells at usually behave in a stupid or incompetent way but at the same time she realizes her own reaction to this is unreasonable and also can have problematic consequences for herself.			     </a:t>
            </a:r>
          </a:p>
          <a:p>
            <a:pPr>
              <a:buNone/>
            </a:pPr>
            <a:r>
              <a:rPr lang="en-US" dirty="0" smtClean="0"/>
              <a:t>Sara does not think she is under any unusual pressure at the moment and is not tired or stressful more than for short episodes. She is very fond of her family and likes her work. What troubles her is her outbursts of anger and the different problems this causes.</a:t>
            </a:r>
          </a:p>
        </p:txBody>
      </p:sp>
      <p:sp useBgFill="1">
        <p:nvSpPr>
          <p:cNvPr id="9" name="textruta 8"/>
          <p:cNvSpPr txBox="1"/>
          <p:nvPr/>
        </p:nvSpPr>
        <p:spPr>
          <a:xfrm>
            <a:off x="914400" y="1867647"/>
            <a:ext cx="7654484" cy="1569660"/>
          </a:xfrm>
          <a:prstGeom prst="rect">
            <a:avLst/>
          </a:prstGeom>
        </p:spPr>
        <p:txBody>
          <a:bodyPr wrap="none" rtlCol="0">
            <a:spAutoFit/>
          </a:bodyPr>
          <a:lstStyle/>
          <a:p>
            <a:r>
              <a:rPr lang="en-US" sz="2400" dirty="0" smtClean="0"/>
              <a:t>Experiential avoidance</a:t>
            </a:r>
            <a:r>
              <a:rPr lang="en-US" dirty="0" smtClean="0"/>
              <a:t>?</a:t>
            </a:r>
          </a:p>
          <a:p>
            <a:r>
              <a:rPr lang="en-US" dirty="0" smtClean="0"/>
              <a:t>Can the outbursts of anger in themselves be an instance of experiential avoidance?</a:t>
            </a:r>
          </a:p>
          <a:p>
            <a:r>
              <a:rPr lang="en-US" dirty="0" smtClean="0"/>
              <a:t>In that case the client is avoiding thoughts, feelings etc that would turn up if</a:t>
            </a:r>
          </a:p>
          <a:p>
            <a:r>
              <a:rPr lang="en-US" dirty="0" smtClean="0"/>
              <a:t>the outbursts where blocked</a:t>
            </a:r>
          </a:p>
          <a:p>
            <a:endParaRPr lang="en-US" dirty="0"/>
          </a:p>
        </p:txBody>
      </p:sp>
      <p:sp useBgFill="1">
        <p:nvSpPr>
          <p:cNvPr id="10" name="textruta 9"/>
          <p:cNvSpPr txBox="1"/>
          <p:nvPr/>
        </p:nvSpPr>
        <p:spPr>
          <a:xfrm>
            <a:off x="914400" y="3629438"/>
            <a:ext cx="7763701" cy="1846659"/>
          </a:xfrm>
          <a:prstGeom prst="rect">
            <a:avLst/>
          </a:prstGeom>
        </p:spPr>
        <p:txBody>
          <a:bodyPr wrap="none" rtlCol="0">
            <a:spAutoFit/>
          </a:bodyPr>
          <a:lstStyle/>
          <a:p>
            <a:r>
              <a:rPr lang="en-US" sz="2400" dirty="0" smtClean="0"/>
              <a:t>Fusion?</a:t>
            </a:r>
          </a:p>
          <a:p>
            <a:r>
              <a:rPr lang="en-US" dirty="0" smtClean="0"/>
              <a:t>Acting on specific thoughts about what it would be like if others where allowed to</a:t>
            </a:r>
          </a:p>
          <a:p>
            <a:r>
              <a:rPr lang="en-US" dirty="0" smtClean="0"/>
              <a:t>continue their behavior. Acting on assumptions about what it would mean if others </a:t>
            </a:r>
          </a:p>
          <a:p>
            <a:r>
              <a:rPr lang="en-US" dirty="0" smtClean="0"/>
              <a:t>don’t agree or hold other views.</a:t>
            </a:r>
          </a:p>
          <a:p>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en-US" dirty="0" smtClean="0"/>
              <a:t>Three clinical tasks</a:t>
            </a:r>
            <a:endParaRPr lang="en-US" dirty="0"/>
          </a:p>
        </p:txBody>
      </p:sp>
      <p:sp>
        <p:nvSpPr>
          <p:cNvPr id="5" name="Platshållare för innehåll 4"/>
          <p:cNvSpPr>
            <a:spLocks noGrp="1"/>
          </p:cNvSpPr>
          <p:nvPr>
            <p:ph idx="1"/>
          </p:nvPr>
        </p:nvSpPr>
        <p:spPr/>
        <p:txBody>
          <a:bodyPr/>
          <a:lstStyle/>
          <a:p>
            <a:pPr lvl="0">
              <a:buFont typeface="+mj-lt"/>
              <a:buAutoNum type="arabicPeriod"/>
            </a:pPr>
            <a:r>
              <a:rPr lang="sv-SE" sz="2000" dirty="0" err="1" smtClean="0"/>
              <a:t>Help</a:t>
            </a:r>
            <a:r>
              <a:rPr lang="sv-SE" sz="2000" dirty="0" smtClean="0"/>
              <a:t> the </a:t>
            </a:r>
            <a:r>
              <a:rPr lang="sv-SE" sz="2000" dirty="0" err="1" smtClean="0"/>
              <a:t>client</a:t>
            </a:r>
            <a:r>
              <a:rPr lang="sv-SE" sz="2000" dirty="0" smtClean="0"/>
              <a:t> </a:t>
            </a:r>
            <a:r>
              <a:rPr lang="sv-SE" sz="2000" dirty="0" err="1" smtClean="0"/>
              <a:t>discriminate</a:t>
            </a:r>
            <a:r>
              <a:rPr lang="sv-SE" sz="2000" dirty="0" smtClean="0"/>
              <a:t> the </a:t>
            </a:r>
            <a:r>
              <a:rPr lang="sv-SE" sz="2000" dirty="0" err="1" smtClean="0"/>
              <a:t>relationship</a:t>
            </a:r>
            <a:r>
              <a:rPr lang="sv-SE" sz="2000" dirty="0" smtClean="0"/>
              <a:t> </a:t>
            </a:r>
            <a:r>
              <a:rPr lang="sv-SE" sz="2000" dirty="0" err="1" smtClean="0"/>
              <a:t>between</a:t>
            </a:r>
            <a:r>
              <a:rPr lang="sv-SE" sz="2000" dirty="0" smtClean="0"/>
              <a:t> </a:t>
            </a:r>
            <a:r>
              <a:rPr lang="sv-SE" sz="2000" dirty="0" err="1" smtClean="0"/>
              <a:t>current</a:t>
            </a:r>
            <a:r>
              <a:rPr lang="sv-SE" sz="2000" dirty="0" smtClean="0"/>
              <a:t> </a:t>
            </a:r>
            <a:r>
              <a:rPr lang="sv-SE" sz="2000" dirty="0" err="1" smtClean="0"/>
              <a:t>functional</a:t>
            </a:r>
            <a:r>
              <a:rPr lang="sv-SE" sz="2000" dirty="0" smtClean="0"/>
              <a:t> </a:t>
            </a:r>
            <a:r>
              <a:rPr lang="sv-SE" sz="2000" dirty="0" err="1" smtClean="0"/>
              <a:t>classes</a:t>
            </a:r>
            <a:r>
              <a:rPr lang="sv-SE" sz="2000" dirty="0" smtClean="0"/>
              <a:t> of </a:t>
            </a:r>
            <a:r>
              <a:rPr lang="sv-SE" sz="2000" dirty="0" err="1" smtClean="0"/>
              <a:t>behaviour</a:t>
            </a:r>
            <a:r>
              <a:rPr lang="sv-SE" sz="2000" dirty="0" smtClean="0"/>
              <a:t> and </a:t>
            </a:r>
            <a:r>
              <a:rPr lang="sv-SE" sz="2000" dirty="0" err="1" smtClean="0"/>
              <a:t>problematic</a:t>
            </a:r>
            <a:r>
              <a:rPr lang="sv-SE" sz="2000" dirty="0" smtClean="0"/>
              <a:t> </a:t>
            </a:r>
            <a:r>
              <a:rPr lang="sv-SE" sz="2000" dirty="0" err="1" smtClean="0"/>
              <a:t>consequences</a:t>
            </a:r>
            <a:r>
              <a:rPr lang="sv-SE" sz="2000" dirty="0" smtClean="0"/>
              <a:t>.  </a:t>
            </a:r>
            <a:r>
              <a:rPr lang="sv-SE" sz="2000" dirty="0" err="1" smtClean="0"/>
              <a:t>According</a:t>
            </a:r>
            <a:r>
              <a:rPr lang="sv-SE" sz="2000" dirty="0" smtClean="0"/>
              <a:t> to the </a:t>
            </a:r>
            <a:r>
              <a:rPr lang="sv-SE" sz="2000" dirty="0" err="1" smtClean="0"/>
              <a:t>analysis</a:t>
            </a:r>
            <a:r>
              <a:rPr lang="sv-SE" sz="2000" dirty="0" smtClean="0"/>
              <a:t> </a:t>
            </a:r>
            <a:r>
              <a:rPr lang="sv-SE" sz="2000" dirty="0" err="1" smtClean="0"/>
              <a:t>done</a:t>
            </a:r>
            <a:r>
              <a:rPr lang="sv-SE" sz="2000" dirty="0" smtClean="0"/>
              <a:t> </a:t>
            </a:r>
            <a:r>
              <a:rPr lang="sv-SE" sz="2000" dirty="0" err="1" smtClean="0"/>
              <a:t>we</a:t>
            </a:r>
            <a:r>
              <a:rPr lang="sv-SE" sz="2000" dirty="0" smtClean="0"/>
              <a:t> </a:t>
            </a:r>
            <a:r>
              <a:rPr lang="sv-SE" sz="2000" dirty="0" err="1" smtClean="0"/>
              <a:t>expect</a:t>
            </a:r>
            <a:r>
              <a:rPr lang="sv-SE" sz="2000" dirty="0" smtClean="0"/>
              <a:t> the </a:t>
            </a:r>
            <a:r>
              <a:rPr lang="sv-SE" sz="2000" dirty="0" err="1" smtClean="0"/>
              <a:t>problematic</a:t>
            </a:r>
            <a:r>
              <a:rPr lang="sv-SE" sz="2000" dirty="0" smtClean="0"/>
              <a:t> </a:t>
            </a:r>
            <a:r>
              <a:rPr lang="sv-SE" sz="2000" dirty="0" err="1" smtClean="0"/>
              <a:t>functional</a:t>
            </a:r>
            <a:r>
              <a:rPr lang="sv-SE" sz="2000" dirty="0" smtClean="0"/>
              <a:t> </a:t>
            </a:r>
            <a:r>
              <a:rPr lang="sv-SE" sz="2000" dirty="0" err="1" smtClean="0"/>
              <a:t>class</a:t>
            </a:r>
            <a:r>
              <a:rPr lang="sv-SE" sz="2000" dirty="0" smtClean="0"/>
              <a:t> to be </a:t>
            </a:r>
            <a:r>
              <a:rPr lang="sv-SE" sz="2000" dirty="0" err="1" smtClean="0"/>
              <a:t>responding</a:t>
            </a:r>
            <a:r>
              <a:rPr lang="sv-SE" sz="2000" dirty="0" smtClean="0"/>
              <a:t> in </a:t>
            </a:r>
            <a:r>
              <a:rPr lang="sv-SE" sz="2000" dirty="0" err="1" smtClean="0"/>
              <a:t>coordination</a:t>
            </a:r>
            <a:r>
              <a:rPr lang="sv-SE" sz="2000" dirty="0" smtClean="0"/>
              <a:t> with </a:t>
            </a:r>
            <a:r>
              <a:rPr lang="sv-SE" sz="2000" dirty="0" err="1" smtClean="0"/>
              <a:t>self-instructions/rules</a:t>
            </a:r>
            <a:r>
              <a:rPr lang="sv-SE" sz="2000" dirty="0" smtClean="0"/>
              <a:t>.</a:t>
            </a:r>
          </a:p>
          <a:p>
            <a:pPr lvl="0">
              <a:buFont typeface="+mj-lt"/>
              <a:buAutoNum type="arabicPeriod"/>
            </a:pPr>
            <a:r>
              <a:rPr lang="sv-SE" sz="2000" dirty="0" err="1" smtClean="0"/>
              <a:t>Help</a:t>
            </a:r>
            <a:r>
              <a:rPr lang="sv-SE" sz="2000" dirty="0" smtClean="0"/>
              <a:t> the </a:t>
            </a:r>
            <a:r>
              <a:rPr lang="sv-SE" sz="2000" dirty="0" err="1" smtClean="0"/>
              <a:t>client</a:t>
            </a:r>
            <a:r>
              <a:rPr lang="sv-SE" sz="2000" dirty="0" smtClean="0"/>
              <a:t> </a:t>
            </a:r>
            <a:r>
              <a:rPr lang="sv-SE" sz="2000" dirty="0" err="1" smtClean="0"/>
              <a:t>discriminate</a:t>
            </a:r>
            <a:r>
              <a:rPr lang="sv-SE" sz="2000" dirty="0" smtClean="0"/>
              <a:t> </a:t>
            </a:r>
            <a:r>
              <a:rPr lang="sv-SE" sz="2000" dirty="0" err="1" smtClean="0"/>
              <a:t>his/her</a:t>
            </a:r>
            <a:r>
              <a:rPr lang="sv-SE" sz="2000" dirty="0" smtClean="0"/>
              <a:t> </a:t>
            </a:r>
            <a:r>
              <a:rPr lang="sv-SE" sz="2000" dirty="0" err="1" smtClean="0"/>
              <a:t>own</a:t>
            </a:r>
            <a:r>
              <a:rPr lang="sv-SE" sz="2000" dirty="0" smtClean="0"/>
              <a:t> </a:t>
            </a:r>
            <a:r>
              <a:rPr lang="sv-SE" sz="2000" dirty="0" err="1" smtClean="0"/>
              <a:t>responses</a:t>
            </a:r>
            <a:r>
              <a:rPr lang="sv-SE" sz="2000" dirty="0" smtClean="0"/>
              <a:t> and </a:t>
            </a:r>
            <a:r>
              <a:rPr lang="sv-SE" sz="2000" dirty="0" err="1" smtClean="0"/>
              <a:t>frame</a:t>
            </a:r>
            <a:r>
              <a:rPr lang="sv-SE" sz="2000" dirty="0" smtClean="0"/>
              <a:t> </a:t>
            </a:r>
            <a:r>
              <a:rPr lang="sv-SE" sz="2000" dirty="0" err="1" smtClean="0"/>
              <a:t>them</a:t>
            </a:r>
            <a:r>
              <a:rPr lang="sv-SE" sz="2000" dirty="0" smtClean="0"/>
              <a:t> in </a:t>
            </a:r>
            <a:r>
              <a:rPr lang="sv-SE" sz="2000" dirty="0" err="1" smtClean="0"/>
              <a:t>perspective</a:t>
            </a:r>
            <a:r>
              <a:rPr lang="sv-SE" sz="2000" dirty="0" smtClean="0"/>
              <a:t> and </a:t>
            </a:r>
            <a:r>
              <a:rPr lang="sv-SE" sz="2000" dirty="0" err="1" smtClean="0"/>
              <a:t>hierarchy</a:t>
            </a:r>
            <a:r>
              <a:rPr lang="sv-SE" sz="2000" dirty="0" smtClean="0"/>
              <a:t> with the </a:t>
            </a:r>
            <a:r>
              <a:rPr lang="sv-SE" sz="2000" dirty="0" err="1" smtClean="0"/>
              <a:t>deictic</a:t>
            </a:r>
            <a:r>
              <a:rPr lang="sv-SE" sz="2000" dirty="0" smtClean="0"/>
              <a:t> I and </a:t>
            </a:r>
            <a:r>
              <a:rPr lang="sv-SE" sz="2000" dirty="0" err="1" smtClean="0"/>
              <a:t>train</a:t>
            </a:r>
            <a:r>
              <a:rPr lang="sv-SE" sz="2000" dirty="0" smtClean="0"/>
              <a:t> this </a:t>
            </a:r>
            <a:r>
              <a:rPr lang="sv-SE" sz="2000" dirty="0" err="1" smtClean="0"/>
              <a:t>repertoire</a:t>
            </a:r>
            <a:r>
              <a:rPr lang="sv-SE" sz="2000" dirty="0" smtClean="0"/>
              <a:t> as an alternative </a:t>
            </a:r>
            <a:r>
              <a:rPr lang="sv-SE" sz="2000" dirty="0" err="1" smtClean="0"/>
              <a:t>functional</a:t>
            </a:r>
            <a:r>
              <a:rPr lang="sv-SE" sz="2000" dirty="0" smtClean="0"/>
              <a:t> </a:t>
            </a:r>
            <a:r>
              <a:rPr lang="sv-SE" sz="2000" dirty="0" err="1" smtClean="0"/>
              <a:t>class</a:t>
            </a:r>
            <a:r>
              <a:rPr lang="sv-SE" sz="2000" dirty="0" smtClean="0"/>
              <a:t>.</a:t>
            </a:r>
          </a:p>
          <a:p>
            <a:pPr lvl="0">
              <a:buFont typeface="+mj-lt"/>
              <a:buAutoNum type="arabicPeriod"/>
            </a:pPr>
            <a:r>
              <a:rPr lang="sv-SE" sz="2000" dirty="0" err="1" smtClean="0"/>
              <a:t>Help</a:t>
            </a:r>
            <a:r>
              <a:rPr lang="sv-SE" sz="2000" dirty="0" smtClean="0"/>
              <a:t> the </a:t>
            </a:r>
            <a:r>
              <a:rPr lang="sv-SE" sz="2000" dirty="0" err="1" smtClean="0"/>
              <a:t>client</a:t>
            </a:r>
            <a:r>
              <a:rPr lang="sv-SE" sz="2000" dirty="0" smtClean="0"/>
              <a:t> </a:t>
            </a:r>
            <a:r>
              <a:rPr lang="sv-SE" sz="2000" dirty="0" err="1" smtClean="0"/>
              <a:t>specify</a:t>
            </a:r>
            <a:r>
              <a:rPr lang="sv-SE" sz="2000" dirty="0" smtClean="0"/>
              <a:t> </a:t>
            </a:r>
            <a:r>
              <a:rPr lang="sv-SE" sz="2000" dirty="0" err="1" smtClean="0"/>
              <a:t>appetitive</a:t>
            </a:r>
            <a:r>
              <a:rPr lang="sv-SE" sz="2000" dirty="0" smtClean="0"/>
              <a:t> </a:t>
            </a:r>
            <a:r>
              <a:rPr lang="sv-SE" sz="2000" dirty="0" err="1" smtClean="0"/>
              <a:t>augmental</a:t>
            </a:r>
            <a:r>
              <a:rPr lang="sv-SE" sz="2000" dirty="0" smtClean="0"/>
              <a:t> </a:t>
            </a:r>
            <a:r>
              <a:rPr lang="sv-SE" sz="2000" dirty="0" err="1" smtClean="0"/>
              <a:t>functions</a:t>
            </a:r>
            <a:r>
              <a:rPr lang="sv-SE" sz="2000" dirty="0" smtClean="0"/>
              <a:t> for </a:t>
            </a:r>
            <a:r>
              <a:rPr lang="sv-SE" sz="2000" dirty="0" err="1" smtClean="0"/>
              <a:t>further</a:t>
            </a:r>
            <a:r>
              <a:rPr lang="sv-SE" sz="2000" dirty="0" smtClean="0"/>
              <a:t> </a:t>
            </a:r>
            <a:r>
              <a:rPr lang="sv-SE" sz="2000" dirty="0" err="1" smtClean="0"/>
              <a:t>behaviour</a:t>
            </a:r>
            <a:endParaRPr lang="sv-SE" sz="2000" dirty="0" smtClean="0"/>
          </a:p>
          <a:p>
            <a:endParaRPr lang="en-US" dirty="0"/>
          </a:p>
        </p:txBody>
      </p:sp>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25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26</a:t>
            </a:fld>
            <a:endParaRPr lang="en-US" dirty="0"/>
          </a:p>
        </p:txBody>
      </p:sp>
      <p:sp>
        <p:nvSpPr>
          <p:cNvPr id="4" name="Upp 3"/>
          <p:cNvSpPr/>
          <p:nvPr/>
        </p:nvSpPr>
        <p:spPr>
          <a:xfrm>
            <a:off x="1710295" y="1437992"/>
            <a:ext cx="727522" cy="4038105"/>
          </a:xfrm>
          <a:prstGeom prst="upArrow">
            <a:avLst>
              <a:gd name="adj1" fmla="val 27844"/>
              <a:gd name="adj2" fmla="val 158291"/>
            </a:avLst>
          </a:prstGeom>
          <a:blipFill dpi="0" rotWithShape="1">
            <a:blip r:embed="rId3">
              <a:alphaModFix amt="25000"/>
              <a:duotone>
                <a:schemeClr val="accent1">
                  <a:shade val="30000"/>
                  <a:satMod val="150000"/>
                </a:schemeClr>
                <a:schemeClr val="accent1">
                  <a:alpha val="10000"/>
                  <a:satMod val="120000"/>
                </a:schemeClr>
              </a:duotone>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Nedåtböjd 4"/>
          <p:cNvSpPr/>
          <p:nvPr/>
        </p:nvSpPr>
        <p:spPr>
          <a:xfrm>
            <a:off x="2152054" y="2722196"/>
            <a:ext cx="5508520" cy="2753901"/>
          </a:xfrm>
          <a:prstGeom prst="curvedDownArrow">
            <a:avLst>
              <a:gd name="adj1" fmla="val 5214"/>
              <a:gd name="adj2" fmla="val 25325"/>
              <a:gd name="adj3" fmla="val 3047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ruta 5"/>
          <p:cNvSpPr txBox="1"/>
          <p:nvPr/>
        </p:nvSpPr>
        <p:spPr>
          <a:xfrm>
            <a:off x="1816533" y="5496948"/>
            <a:ext cx="621284" cy="830997"/>
          </a:xfrm>
          <a:prstGeom prst="rect">
            <a:avLst/>
          </a:prstGeom>
          <a:noFill/>
        </p:spPr>
        <p:txBody>
          <a:bodyPr wrap="none" rtlCol="0">
            <a:spAutoFit/>
          </a:bodyPr>
          <a:lstStyle/>
          <a:p>
            <a:r>
              <a:rPr lang="en-US" sz="4800" b="1" dirty="0" smtClean="0"/>
              <a:t>A</a:t>
            </a:r>
            <a:r>
              <a:rPr lang="en-US" sz="2400" dirty="0" smtClean="0"/>
              <a:t> </a:t>
            </a:r>
            <a:endParaRPr lang="en-US" sz="2400" dirty="0"/>
          </a:p>
        </p:txBody>
      </p:sp>
      <p:sp>
        <p:nvSpPr>
          <p:cNvPr id="7" name="textruta 6"/>
          <p:cNvSpPr txBox="1"/>
          <p:nvPr/>
        </p:nvSpPr>
        <p:spPr>
          <a:xfrm>
            <a:off x="1064504" y="3081198"/>
            <a:ext cx="599443" cy="830997"/>
          </a:xfrm>
          <a:prstGeom prst="rect">
            <a:avLst/>
          </a:prstGeom>
          <a:noFill/>
        </p:spPr>
        <p:txBody>
          <a:bodyPr wrap="none" rtlCol="0">
            <a:spAutoFit/>
          </a:bodyPr>
          <a:lstStyle/>
          <a:p>
            <a:r>
              <a:rPr lang="en-US" sz="4800" b="1" dirty="0" smtClean="0"/>
              <a:t>B</a:t>
            </a:r>
            <a:endParaRPr lang="en-US" sz="4800" b="1" dirty="0"/>
          </a:p>
        </p:txBody>
      </p:sp>
      <p:sp>
        <p:nvSpPr>
          <p:cNvPr id="8" name="Rektangel 7"/>
          <p:cNvSpPr/>
          <p:nvPr/>
        </p:nvSpPr>
        <p:spPr>
          <a:xfrm>
            <a:off x="4410011" y="1680654"/>
            <a:ext cx="599443" cy="830997"/>
          </a:xfrm>
          <a:prstGeom prst="rect">
            <a:avLst/>
          </a:prstGeom>
        </p:spPr>
        <p:txBody>
          <a:bodyPr wrap="none">
            <a:spAutoFit/>
          </a:bodyPr>
          <a:lstStyle/>
          <a:p>
            <a:r>
              <a:rPr lang="en-US" sz="4800" b="1" dirty="0" smtClean="0"/>
              <a:t>B</a:t>
            </a:r>
            <a:endParaRPr lang="en-US" sz="4800" b="1" dirty="0"/>
          </a:p>
        </p:txBody>
      </p:sp>
      <p:sp>
        <p:nvSpPr>
          <p:cNvPr id="9" name="textruta 8"/>
          <p:cNvSpPr txBox="1"/>
          <p:nvPr/>
        </p:nvSpPr>
        <p:spPr>
          <a:xfrm>
            <a:off x="1816533" y="606994"/>
            <a:ext cx="598541" cy="830997"/>
          </a:xfrm>
          <a:prstGeom prst="rect">
            <a:avLst/>
          </a:prstGeom>
          <a:noFill/>
        </p:spPr>
        <p:txBody>
          <a:bodyPr wrap="none" rtlCol="0">
            <a:spAutoFit/>
          </a:bodyPr>
          <a:lstStyle/>
          <a:p>
            <a:r>
              <a:rPr lang="en-US" sz="4800" b="1" dirty="0" smtClean="0"/>
              <a:t>C</a:t>
            </a:r>
            <a:endParaRPr lang="en-US" sz="4800" b="1" dirty="0"/>
          </a:p>
        </p:txBody>
      </p:sp>
      <p:sp>
        <p:nvSpPr>
          <p:cNvPr id="10" name="Rektangel 9"/>
          <p:cNvSpPr/>
          <p:nvPr/>
        </p:nvSpPr>
        <p:spPr>
          <a:xfrm>
            <a:off x="6922847" y="5496948"/>
            <a:ext cx="598541" cy="830997"/>
          </a:xfrm>
          <a:prstGeom prst="rect">
            <a:avLst/>
          </a:prstGeom>
        </p:spPr>
        <p:txBody>
          <a:bodyPr wrap="none">
            <a:spAutoFit/>
          </a:bodyPr>
          <a:lstStyle/>
          <a:p>
            <a:r>
              <a:rPr lang="en-US" sz="4800" b="1" dirty="0" smtClean="0"/>
              <a:t>C</a:t>
            </a:r>
            <a:endParaRPr lang="en-US" sz="48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Tools for </a:t>
            </a:r>
            <a:r>
              <a:rPr lang="sv-SE" dirty="0" err="1" smtClean="0"/>
              <a:t>therapy</a:t>
            </a:r>
            <a:endParaRPr lang="sv-SE" dirty="0"/>
          </a:p>
        </p:txBody>
      </p:sp>
      <p:sp>
        <p:nvSpPr>
          <p:cNvPr id="3" name="Platshållare för innehåll 2"/>
          <p:cNvSpPr>
            <a:spLocks noGrp="1"/>
          </p:cNvSpPr>
          <p:nvPr>
            <p:ph sz="half" idx="1"/>
          </p:nvPr>
        </p:nvSpPr>
        <p:spPr>
          <a:xfrm>
            <a:off x="912813" y="1735138"/>
            <a:ext cx="7313613" cy="1354991"/>
          </a:xfrm>
        </p:spPr>
        <p:txBody>
          <a:bodyPr/>
          <a:lstStyle/>
          <a:p>
            <a:pPr algn="ctr">
              <a:buNone/>
            </a:pPr>
            <a:endParaRPr lang="sv-SE" dirty="0" smtClean="0"/>
          </a:p>
          <a:p>
            <a:pPr algn="ctr">
              <a:buNone/>
            </a:pPr>
            <a:r>
              <a:rPr lang="sv-SE" sz="2400" dirty="0" smtClean="0"/>
              <a:t>  </a:t>
            </a:r>
            <a:r>
              <a:rPr lang="sv-SE" sz="2400" dirty="0" err="1" smtClean="0"/>
              <a:t>Functional</a:t>
            </a:r>
            <a:r>
              <a:rPr lang="sv-SE" sz="2400" dirty="0" smtClean="0"/>
              <a:t> </a:t>
            </a:r>
            <a:r>
              <a:rPr lang="sv-SE" sz="2400" dirty="0" err="1" smtClean="0"/>
              <a:t>analysis</a:t>
            </a:r>
            <a:r>
              <a:rPr lang="sv-SE" sz="2400" dirty="0" smtClean="0"/>
              <a:t> is at the </a:t>
            </a:r>
            <a:r>
              <a:rPr lang="sv-SE" sz="2400" dirty="0" err="1" smtClean="0"/>
              <a:t>root</a:t>
            </a:r>
            <a:r>
              <a:rPr lang="sv-SE" sz="2400" dirty="0" smtClean="0"/>
              <a:t> of ACT</a:t>
            </a:r>
            <a:endParaRPr lang="sv-SE" dirty="0" smtClean="0"/>
          </a:p>
        </p:txBody>
      </p:sp>
      <p:sp>
        <p:nvSpPr>
          <p:cNvPr id="4" name="Platshållare för sidfot 3"/>
          <p:cNvSpPr>
            <a:spLocks noGrp="1"/>
          </p:cNvSpPr>
          <p:nvPr>
            <p:ph type="ftr" sz="quarter" idx="11"/>
          </p:nvPr>
        </p:nvSpPr>
        <p:spPr/>
        <p:txBody>
          <a:bodyPr/>
          <a:lstStyle/>
          <a:p>
            <a:r>
              <a:rPr lang="sv-SE" smtClean="0"/>
              <a:t>Törneke</a:t>
            </a:r>
            <a:endParaRPr lang="sv-SE"/>
          </a:p>
        </p:txBody>
      </p:sp>
      <p:sp>
        <p:nvSpPr>
          <p:cNvPr id="5" name="Platshållare för bildnummer 4"/>
          <p:cNvSpPr>
            <a:spLocks noGrp="1"/>
          </p:cNvSpPr>
          <p:nvPr>
            <p:ph type="sldNum" sz="quarter" idx="12"/>
          </p:nvPr>
        </p:nvSpPr>
        <p:spPr/>
        <p:txBody>
          <a:bodyPr/>
          <a:lstStyle/>
          <a:p>
            <a:fld id="{14E560E1-4A00-484B-97DC-47E284BB12D9}" type="slidenum">
              <a:rPr lang="sv-SE" smtClean="0"/>
              <a:pPr/>
              <a:t>27</a:t>
            </a:fld>
            <a:endParaRPr lang="sv-SE"/>
          </a:p>
        </p:txBody>
      </p:sp>
      <p:sp>
        <p:nvSpPr>
          <p:cNvPr id="10" name="Platshållare för innehåll 9"/>
          <p:cNvSpPr>
            <a:spLocks noGrp="1"/>
          </p:cNvSpPr>
          <p:nvPr>
            <p:ph sz="half" idx="13"/>
          </p:nvPr>
        </p:nvSpPr>
        <p:spPr>
          <a:xfrm>
            <a:off x="702235" y="3090129"/>
            <a:ext cx="7315200" cy="1920240"/>
          </a:xfrm>
        </p:spPr>
        <p:txBody>
          <a:bodyPr/>
          <a:lstStyle/>
          <a:p>
            <a:pPr algn="ctr">
              <a:buNone/>
            </a:pPr>
            <a:r>
              <a:rPr lang="sv-SE" sz="2400" dirty="0" err="1" smtClean="0"/>
              <a:t>Metaphor</a:t>
            </a:r>
            <a:endParaRPr lang="sv-SE" sz="2400" dirty="0" smtClean="0"/>
          </a:p>
          <a:p>
            <a:pPr algn="ctr">
              <a:buNone/>
            </a:pPr>
            <a:r>
              <a:rPr lang="sv-SE" sz="2400" dirty="0" err="1" smtClean="0"/>
              <a:t>Experiential</a:t>
            </a:r>
            <a:r>
              <a:rPr lang="sv-SE" sz="2400" dirty="0" smtClean="0"/>
              <a:t> </a:t>
            </a:r>
            <a:r>
              <a:rPr lang="sv-SE" sz="2400" dirty="0" err="1" smtClean="0"/>
              <a:t>excercises</a:t>
            </a:r>
            <a:endParaRPr lang="sv-SE" sz="2400"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sv-SE" sz="3200" dirty="0" err="1" smtClean="0"/>
              <a:t>Experiential</a:t>
            </a:r>
            <a:r>
              <a:rPr lang="sv-SE" sz="3200" dirty="0" smtClean="0"/>
              <a:t> </a:t>
            </a:r>
            <a:r>
              <a:rPr lang="sv-SE" sz="3200" dirty="0" err="1" smtClean="0"/>
              <a:t>exercises</a:t>
            </a:r>
            <a:r>
              <a:rPr lang="sv-SE" sz="3200" dirty="0" smtClean="0"/>
              <a:t> in ACT</a:t>
            </a:r>
            <a:endParaRPr lang="sv-SE" sz="3200" dirty="0"/>
          </a:p>
        </p:txBody>
      </p:sp>
      <p:sp>
        <p:nvSpPr>
          <p:cNvPr id="84995" name="Rectangle 3"/>
          <p:cNvSpPr>
            <a:spLocks noGrp="1" noChangeArrowheads="1"/>
          </p:cNvSpPr>
          <p:nvPr>
            <p:ph sz="half" idx="1"/>
          </p:nvPr>
        </p:nvSpPr>
        <p:spPr>
          <a:xfrm>
            <a:off x="702235" y="1735139"/>
            <a:ext cx="3733800" cy="4056062"/>
          </a:xfrm>
        </p:spPr>
        <p:txBody>
          <a:bodyPr>
            <a:normAutofit/>
          </a:bodyPr>
          <a:lstStyle/>
          <a:p>
            <a:r>
              <a:rPr lang="sv-SE" sz="2000" dirty="0" err="1" smtClean="0"/>
              <a:t>Push</a:t>
            </a:r>
            <a:r>
              <a:rPr lang="sv-SE" sz="2000" dirty="0" smtClean="0"/>
              <a:t> </a:t>
            </a:r>
            <a:r>
              <a:rPr lang="sv-SE" sz="2000" dirty="0" err="1" smtClean="0"/>
              <a:t>away</a:t>
            </a:r>
            <a:r>
              <a:rPr lang="sv-SE" sz="2000" dirty="0" smtClean="0"/>
              <a:t> – </a:t>
            </a:r>
            <a:r>
              <a:rPr lang="sv-SE" sz="2000" dirty="0" err="1" smtClean="0"/>
              <a:t>have</a:t>
            </a:r>
            <a:r>
              <a:rPr lang="sv-SE" sz="2000" dirty="0" smtClean="0"/>
              <a:t> in your </a:t>
            </a:r>
            <a:r>
              <a:rPr lang="sv-SE" sz="2000" dirty="0" err="1" smtClean="0"/>
              <a:t>lap</a:t>
            </a:r>
            <a:endParaRPr lang="sv-SE" sz="2000" dirty="0" smtClean="0"/>
          </a:p>
          <a:p>
            <a:r>
              <a:rPr lang="sv-SE" sz="2000" dirty="0" smtClean="0"/>
              <a:t>Don’ </a:t>
            </a:r>
            <a:r>
              <a:rPr lang="sv-SE" sz="2000" dirty="0" err="1" smtClean="0"/>
              <a:t>think</a:t>
            </a:r>
            <a:r>
              <a:rPr lang="sv-SE" sz="2000" dirty="0" smtClean="0"/>
              <a:t> of…</a:t>
            </a:r>
          </a:p>
          <a:p>
            <a:r>
              <a:rPr lang="sv-SE" sz="2000" dirty="0" err="1" smtClean="0"/>
              <a:t>Jumping</a:t>
            </a:r>
            <a:endParaRPr lang="sv-SE" sz="2000" dirty="0" smtClean="0"/>
          </a:p>
          <a:p>
            <a:r>
              <a:rPr lang="sv-SE" sz="2000" dirty="0" err="1" smtClean="0"/>
              <a:t>Acting</a:t>
            </a:r>
            <a:r>
              <a:rPr lang="sv-SE" sz="2000" dirty="0" smtClean="0"/>
              <a:t> in the </a:t>
            </a:r>
            <a:r>
              <a:rPr lang="sv-SE" sz="2000" dirty="0" err="1" smtClean="0"/>
              <a:t>presence</a:t>
            </a:r>
            <a:r>
              <a:rPr lang="sv-SE" sz="2000" dirty="0" smtClean="0"/>
              <a:t> of  </a:t>
            </a:r>
            <a:r>
              <a:rPr lang="sv-SE" sz="2000" dirty="0" err="1" smtClean="0"/>
              <a:t>contradicting</a:t>
            </a:r>
            <a:r>
              <a:rPr lang="sv-SE" sz="2000" dirty="0" smtClean="0"/>
              <a:t> verbal </a:t>
            </a:r>
            <a:r>
              <a:rPr lang="sv-SE" sz="2000" dirty="0" err="1" smtClean="0"/>
              <a:t>responses</a:t>
            </a:r>
            <a:endParaRPr lang="sv-SE" sz="2000" dirty="0" smtClean="0"/>
          </a:p>
          <a:p>
            <a:r>
              <a:rPr lang="sv-SE" sz="2000" dirty="0" smtClean="0"/>
              <a:t>The pen </a:t>
            </a:r>
            <a:r>
              <a:rPr lang="sv-SE" sz="2000" dirty="0" err="1" smtClean="0"/>
              <a:t>through</a:t>
            </a:r>
            <a:r>
              <a:rPr lang="sv-SE" sz="2000" dirty="0" smtClean="0"/>
              <a:t> your hand?</a:t>
            </a:r>
          </a:p>
          <a:p>
            <a:r>
              <a:rPr lang="sv-SE" sz="2000" dirty="0" smtClean="0"/>
              <a:t>”Who is noticing that?”</a:t>
            </a:r>
          </a:p>
          <a:p>
            <a:endParaRPr lang="sv-SE" sz="2000" dirty="0"/>
          </a:p>
        </p:txBody>
      </p:sp>
      <p:sp>
        <p:nvSpPr>
          <p:cNvPr id="7" name="Platshållare för innehåll 6"/>
          <p:cNvSpPr>
            <a:spLocks noGrp="1"/>
          </p:cNvSpPr>
          <p:nvPr>
            <p:ph sz="half" idx="2"/>
          </p:nvPr>
        </p:nvSpPr>
        <p:spPr/>
        <p:txBody>
          <a:bodyPr/>
          <a:lstStyle/>
          <a:p>
            <a:r>
              <a:rPr lang="sv-SE" sz="2000" dirty="0" smtClean="0"/>
              <a:t>Leaves on a </a:t>
            </a:r>
            <a:r>
              <a:rPr lang="sv-SE" sz="2000" dirty="0" err="1" smtClean="0"/>
              <a:t>stream</a:t>
            </a:r>
            <a:endParaRPr lang="sv-SE" sz="2000" dirty="0" smtClean="0"/>
          </a:p>
          <a:p>
            <a:r>
              <a:rPr lang="sv-SE" sz="2000" dirty="0" err="1" smtClean="0"/>
              <a:t>Out</a:t>
            </a:r>
            <a:r>
              <a:rPr lang="sv-SE" sz="2000" dirty="0" smtClean="0"/>
              <a:t> on the </a:t>
            </a:r>
            <a:r>
              <a:rPr lang="sv-SE" sz="2000" dirty="0" err="1" smtClean="0"/>
              <a:t>floor</a:t>
            </a:r>
            <a:r>
              <a:rPr lang="sv-SE" sz="2000" dirty="0" smtClean="0"/>
              <a:t>, up on the </a:t>
            </a:r>
            <a:r>
              <a:rPr lang="sv-SE" sz="2000" dirty="0" err="1" smtClean="0"/>
              <a:t>wall</a:t>
            </a:r>
            <a:endParaRPr lang="sv-SE" sz="2000" dirty="0" smtClean="0"/>
          </a:p>
          <a:p>
            <a:r>
              <a:rPr lang="sv-SE" sz="2000" dirty="0" err="1" smtClean="0"/>
              <a:t>Distancing</a:t>
            </a:r>
            <a:r>
              <a:rPr lang="sv-SE" sz="2000" dirty="0" smtClean="0"/>
              <a:t> </a:t>
            </a:r>
            <a:r>
              <a:rPr lang="sv-SE" sz="2000" dirty="0" err="1" smtClean="0"/>
              <a:t>exercise</a:t>
            </a:r>
            <a:endParaRPr lang="sv-SE" sz="2000" dirty="0" smtClean="0"/>
          </a:p>
          <a:p>
            <a:r>
              <a:rPr lang="sv-SE" sz="2000" dirty="0" smtClean="0"/>
              <a:t>Your </a:t>
            </a:r>
            <a:r>
              <a:rPr lang="sv-SE" sz="2000" dirty="0" err="1" smtClean="0"/>
              <a:t>own</a:t>
            </a:r>
            <a:r>
              <a:rPr lang="sv-SE" sz="2000" dirty="0" smtClean="0"/>
              <a:t> </a:t>
            </a:r>
            <a:r>
              <a:rPr lang="sv-SE" sz="2000" dirty="0" err="1" smtClean="0"/>
              <a:t>funeral</a:t>
            </a:r>
            <a:endParaRPr lang="sv-SE" sz="2000" dirty="0" smtClean="0"/>
          </a:p>
          <a:p>
            <a:r>
              <a:rPr lang="sv-SE" sz="2000" dirty="0" err="1" smtClean="0"/>
              <a:t>Write</a:t>
            </a:r>
            <a:r>
              <a:rPr lang="sv-SE" sz="2000" dirty="0" smtClean="0"/>
              <a:t> the script for the TV series </a:t>
            </a:r>
            <a:r>
              <a:rPr lang="sv-SE" sz="2000" dirty="0" err="1" smtClean="0"/>
              <a:t>about</a:t>
            </a:r>
            <a:r>
              <a:rPr lang="sv-SE" sz="2000" dirty="0" smtClean="0"/>
              <a:t> you</a:t>
            </a:r>
          </a:p>
          <a:p>
            <a:endParaRPr lang="en-US" dirty="0"/>
          </a:p>
        </p:txBody>
      </p:sp>
      <p:sp>
        <p:nvSpPr>
          <p:cNvPr id="4" name="Rectangle 5"/>
          <p:cNvSpPr>
            <a:spLocks noGrp="1" noChangeArrowheads="1"/>
          </p:cNvSpPr>
          <p:nvPr>
            <p:ph type="ftr" sz="quarter" idx="11"/>
          </p:nvPr>
        </p:nvSpPr>
        <p:spPr>
          <a:ln/>
        </p:spPr>
        <p:txBody>
          <a:bodyPr/>
          <a:lstStyle/>
          <a:p>
            <a:r>
              <a:rPr lang="sv-SE" smtClean="0"/>
              <a:t>Törneke</a:t>
            </a:r>
            <a:endParaRPr lang="sv-SE"/>
          </a:p>
        </p:txBody>
      </p:sp>
      <p:sp>
        <p:nvSpPr>
          <p:cNvPr id="6" name="Platshållare för bildnummer 5"/>
          <p:cNvSpPr>
            <a:spLocks noGrp="1"/>
          </p:cNvSpPr>
          <p:nvPr>
            <p:ph type="sldNum" sz="quarter" idx="12"/>
          </p:nvPr>
        </p:nvSpPr>
        <p:spPr/>
        <p:txBody>
          <a:bodyPr/>
          <a:lstStyle/>
          <a:p>
            <a:fld id="{355B6193-B5E9-164A-B147-48CC2067F3BF}" type="slidenum">
              <a:rPr lang="en-US" smtClean="0"/>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sv-SE" sz="3200" dirty="0" err="1" smtClean="0"/>
              <a:t>Metaphors</a:t>
            </a:r>
            <a:r>
              <a:rPr lang="sv-SE" sz="3200" dirty="0" smtClean="0"/>
              <a:t> in ACT</a:t>
            </a:r>
            <a:endParaRPr lang="sv-SE" sz="3200" dirty="0"/>
          </a:p>
        </p:txBody>
      </p:sp>
      <p:sp>
        <p:nvSpPr>
          <p:cNvPr id="86019" name="Rectangle 3"/>
          <p:cNvSpPr>
            <a:spLocks noGrp="1" noChangeArrowheads="1"/>
          </p:cNvSpPr>
          <p:nvPr>
            <p:ph sz="half" idx="1"/>
          </p:nvPr>
        </p:nvSpPr>
        <p:spPr/>
        <p:txBody>
          <a:bodyPr/>
          <a:lstStyle/>
          <a:p>
            <a:r>
              <a:rPr lang="sv-SE" sz="2000" dirty="0" err="1" smtClean="0"/>
              <a:t>Digging</a:t>
            </a:r>
            <a:r>
              <a:rPr lang="sv-SE" sz="2000" dirty="0" smtClean="0"/>
              <a:t> a </a:t>
            </a:r>
            <a:r>
              <a:rPr lang="sv-SE" sz="2000" dirty="0" err="1" smtClean="0"/>
              <a:t>hole</a:t>
            </a:r>
            <a:endParaRPr lang="sv-SE" sz="2000" dirty="0" smtClean="0"/>
          </a:p>
          <a:p>
            <a:r>
              <a:rPr lang="sv-SE" sz="2000" dirty="0" err="1" smtClean="0"/>
              <a:t>Using</a:t>
            </a:r>
            <a:r>
              <a:rPr lang="sv-SE" sz="2000" dirty="0" smtClean="0"/>
              <a:t> a </a:t>
            </a:r>
            <a:r>
              <a:rPr lang="sv-SE" sz="2000" dirty="0" err="1" smtClean="0"/>
              <a:t>spit</a:t>
            </a:r>
            <a:r>
              <a:rPr lang="sv-SE" sz="2000" dirty="0" smtClean="0"/>
              <a:t> with a </a:t>
            </a:r>
            <a:r>
              <a:rPr lang="sv-SE" sz="2000" dirty="0" err="1" smtClean="0"/>
              <a:t>big</a:t>
            </a:r>
            <a:r>
              <a:rPr lang="sv-SE" sz="2000" dirty="0" smtClean="0"/>
              <a:t> </a:t>
            </a:r>
            <a:r>
              <a:rPr lang="sv-SE" sz="2000" dirty="0" err="1" smtClean="0"/>
              <a:t>stone</a:t>
            </a:r>
            <a:endParaRPr lang="sv-SE" sz="2000" dirty="0" smtClean="0"/>
          </a:p>
          <a:p>
            <a:r>
              <a:rPr lang="sv-SE" sz="2000" dirty="0" smtClean="0"/>
              <a:t>Driving with </a:t>
            </a:r>
            <a:r>
              <a:rPr lang="sv-SE" sz="2000" dirty="0" err="1" smtClean="0"/>
              <a:t>passengers</a:t>
            </a:r>
            <a:endParaRPr lang="sv-SE" sz="2000" dirty="0" smtClean="0"/>
          </a:p>
          <a:p>
            <a:r>
              <a:rPr lang="sv-SE" sz="2000" dirty="0" err="1" smtClean="0"/>
              <a:t>Thinking</a:t>
            </a:r>
            <a:r>
              <a:rPr lang="sv-SE" sz="2000" dirty="0" smtClean="0"/>
              <a:t> </a:t>
            </a:r>
            <a:r>
              <a:rPr lang="sv-SE" sz="2000" dirty="0" err="1" smtClean="0"/>
              <a:t>machine</a:t>
            </a:r>
            <a:r>
              <a:rPr lang="sv-SE" sz="2000" dirty="0" smtClean="0"/>
              <a:t>, the mind</a:t>
            </a:r>
          </a:p>
          <a:p>
            <a:r>
              <a:rPr lang="sv-SE" sz="2000" dirty="0" err="1" smtClean="0"/>
              <a:t>We</a:t>
            </a:r>
            <a:r>
              <a:rPr lang="sv-SE" sz="2000" dirty="0" smtClean="0"/>
              <a:t> are </a:t>
            </a:r>
            <a:r>
              <a:rPr lang="sv-SE" sz="2000" dirty="0" err="1" smtClean="0"/>
              <a:t>four</a:t>
            </a:r>
            <a:r>
              <a:rPr lang="sv-SE" sz="2000" dirty="0" smtClean="0"/>
              <a:t> in this </a:t>
            </a:r>
            <a:r>
              <a:rPr lang="sv-SE" sz="2000" dirty="0" err="1" smtClean="0"/>
              <a:t>room</a:t>
            </a:r>
            <a:r>
              <a:rPr lang="sv-SE" sz="2000" dirty="0" smtClean="0"/>
              <a:t>…</a:t>
            </a:r>
          </a:p>
          <a:p>
            <a:r>
              <a:rPr lang="sv-SE" sz="2000" dirty="0" smtClean="0"/>
              <a:t>Pop – </a:t>
            </a:r>
            <a:r>
              <a:rPr lang="sv-SE" sz="2000" dirty="0" err="1" smtClean="0"/>
              <a:t>ups</a:t>
            </a:r>
            <a:r>
              <a:rPr lang="sv-SE" sz="2000" dirty="0" smtClean="0"/>
              <a:t> </a:t>
            </a:r>
          </a:p>
        </p:txBody>
      </p:sp>
      <p:sp>
        <p:nvSpPr>
          <p:cNvPr id="7" name="Platshållare för innehåll 6"/>
          <p:cNvSpPr>
            <a:spLocks noGrp="1"/>
          </p:cNvSpPr>
          <p:nvPr>
            <p:ph sz="half" idx="2"/>
          </p:nvPr>
        </p:nvSpPr>
        <p:spPr/>
        <p:txBody>
          <a:bodyPr/>
          <a:lstStyle/>
          <a:p>
            <a:r>
              <a:rPr lang="sv-SE" sz="2000" dirty="0" err="1" smtClean="0"/>
              <a:t>Looking</a:t>
            </a:r>
            <a:r>
              <a:rPr lang="sv-SE" sz="2000" dirty="0" smtClean="0"/>
              <a:t> at an </a:t>
            </a:r>
            <a:r>
              <a:rPr lang="sv-SE" sz="2000" dirty="0" err="1" smtClean="0"/>
              <a:t>aquarium</a:t>
            </a:r>
            <a:endParaRPr lang="sv-SE" sz="2000" dirty="0" smtClean="0"/>
          </a:p>
          <a:p>
            <a:r>
              <a:rPr lang="sv-SE" sz="2000" dirty="0" smtClean="0"/>
              <a:t>Leaning forward </a:t>
            </a:r>
            <a:r>
              <a:rPr lang="sv-SE" sz="2000" dirty="0" err="1" smtClean="0"/>
              <a:t>when</a:t>
            </a:r>
            <a:r>
              <a:rPr lang="sv-SE" sz="2000" dirty="0" smtClean="0"/>
              <a:t> </a:t>
            </a:r>
            <a:r>
              <a:rPr lang="sv-SE" sz="2000" dirty="0" err="1" smtClean="0"/>
              <a:t>skiing</a:t>
            </a:r>
            <a:endParaRPr lang="sv-SE" sz="2000" dirty="0" smtClean="0"/>
          </a:p>
          <a:p>
            <a:r>
              <a:rPr lang="sv-SE" sz="2000" dirty="0" err="1" smtClean="0"/>
              <a:t>Through</a:t>
            </a:r>
            <a:r>
              <a:rPr lang="sv-SE" sz="2000" dirty="0" smtClean="0"/>
              <a:t> the city – to the </a:t>
            </a:r>
            <a:r>
              <a:rPr lang="sv-SE" sz="2000" dirty="0" err="1" smtClean="0"/>
              <a:t>train</a:t>
            </a:r>
            <a:endParaRPr lang="sv-SE" sz="2000" dirty="0" smtClean="0"/>
          </a:p>
          <a:p>
            <a:r>
              <a:rPr lang="sv-SE" sz="2000" dirty="0" err="1" smtClean="0"/>
              <a:t>Breathing</a:t>
            </a:r>
            <a:r>
              <a:rPr lang="sv-SE" sz="2000" dirty="0" smtClean="0"/>
              <a:t> in a bad </a:t>
            </a:r>
            <a:r>
              <a:rPr lang="sv-SE" sz="2000" smtClean="0"/>
              <a:t>smell </a:t>
            </a:r>
            <a:r>
              <a:rPr lang="sv-SE" sz="2000" dirty="0" smtClean="0"/>
              <a:t>– for </a:t>
            </a:r>
            <a:r>
              <a:rPr lang="sv-SE" sz="2000" dirty="0" err="1" smtClean="0"/>
              <a:t>something</a:t>
            </a:r>
            <a:endParaRPr lang="sv-SE" sz="2000" dirty="0" smtClean="0"/>
          </a:p>
          <a:p>
            <a:r>
              <a:rPr lang="en-US" sz="2000" dirty="0" smtClean="0"/>
              <a:t>Walking on a blue floor</a:t>
            </a:r>
          </a:p>
          <a:p>
            <a:r>
              <a:rPr lang="en-US" sz="2000" dirty="0" smtClean="0"/>
              <a:t>Trust your feet</a:t>
            </a:r>
            <a:endParaRPr lang="en-US" sz="2000" dirty="0"/>
          </a:p>
        </p:txBody>
      </p:sp>
      <p:sp>
        <p:nvSpPr>
          <p:cNvPr id="4" name="Rectangle 5"/>
          <p:cNvSpPr>
            <a:spLocks noGrp="1" noChangeArrowheads="1"/>
          </p:cNvSpPr>
          <p:nvPr>
            <p:ph type="ftr" sz="quarter" idx="11"/>
          </p:nvPr>
        </p:nvSpPr>
        <p:spPr>
          <a:ln/>
        </p:spPr>
        <p:txBody>
          <a:bodyPr/>
          <a:lstStyle/>
          <a:p>
            <a:r>
              <a:rPr lang="sv-SE" smtClean="0"/>
              <a:t>Törneke</a:t>
            </a:r>
            <a:endParaRPr lang="sv-SE" dirty="0"/>
          </a:p>
        </p:txBody>
      </p:sp>
      <p:sp>
        <p:nvSpPr>
          <p:cNvPr id="6" name="Platshållare för bildnummer 5"/>
          <p:cNvSpPr>
            <a:spLocks noGrp="1"/>
          </p:cNvSpPr>
          <p:nvPr>
            <p:ph type="sldNum" sz="quarter" idx="12"/>
          </p:nvPr>
        </p:nvSpPr>
        <p:spPr/>
        <p:txBody>
          <a:bodyPr/>
          <a:lstStyle/>
          <a:p>
            <a:fld id="{355B6193-B5E9-164A-B147-48CC2067F3BF}"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smtClean="0"/>
              <a:t>Functional </a:t>
            </a:r>
            <a:r>
              <a:rPr lang="en-US" dirty="0" err="1" smtClean="0"/>
              <a:t>contextualism</a:t>
            </a:r>
            <a:endParaRPr lang="en-US" dirty="0"/>
          </a:p>
        </p:txBody>
      </p:sp>
      <p:sp>
        <p:nvSpPr>
          <p:cNvPr id="5" name="Ellips 4"/>
          <p:cNvSpPr/>
          <p:nvPr/>
        </p:nvSpPr>
        <p:spPr>
          <a:xfrm>
            <a:off x="458299" y="1356659"/>
            <a:ext cx="8225816" cy="5486400"/>
          </a:xfrm>
          <a:prstGeom prst="ellipse">
            <a:avLst/>
          </a:prstGeom>
          <a:solidFill>
            <a:schemeClr val="bg2">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ruta 6"/>
          <p:cNvSpPr txBox="1"/>
          <p:nvPr/>
        </p:nvSpPr>
        <p:spPr>
          <a:xfrm>
            <a:off x="1647208" y="1371600"/>
            <a:ext cx="5953773" cy="1644432"/>
          </a:xfrm>
          <a:prstGeom prst="rect">
            <a:avLst/>
          </a:prstGeom>
          <a:noFill/>
        </p:spPr>
        <p:txBody>
          <a:bodyPr wrap="square" rtlCol="0">
            <a:prstTxWarp prst="textChevron">
              <a:avLst>
                <a:gd name="adj" fmla="val 50000"/>
              </a:avLst>
            </a:prstTxWarp>
            <a:spAutoFit/>
          </a:bodyPr>
          <a:lstStyle/>
          <a:p>
            <a:r>
              <a:rPr lang="en-US" sz="6000" dirty="0" smtClean="0">
                <a:solidFill>
                  <a:srgbClr val="2C2617"/>
                </a:solidFill>
              </a:rPr>
              <a:t>CONTEXT</a:t>
            </a:r>
          </a:p>
        </p:txBody>
      </p:sp>
      <p:sp>
        <p:nvSpPr>
          <p:cNvPr id="8" name="textruta 7"/>
          <p:cNvSpPr txBox="1"/>
          <p:nvPr/>
        </p:nvSpPr>
        <p:spPr>
          <a:xfrm>
            <a:off x="1647208" y="5212328"/>
            <a:ext cx="5953773" cy="1401363"/>
          </a:xfrm>
          <a:prstGeom prst="rect">
            <a:avLst/>
          </a:prstGeom>
          <a:noFill/>
        </p:spPr>
        <p:txBody>
          <a:bodyPr wrap="none" rtlCol="0">
            <a:prstTxWarp prst="textChevronInverted">
              <a:avLst>
                <a:gd name="adj" fmla="val 50000"/>
              </a:avLst>
            </a:prstTxWarp>
            <a:spAutoFit/>
          </a:bodyPr>
          <a:lstStyle/>
          <a:p>
            <a:r>
              <a:rPr lang="en-US" sz="6000" dirty="0" smtClean="0">
                <a:solidFill>
                  <a:srgbClr val="2C2617"/>
                </a:solidFill>
              </a:rPr>
              <a:t>CONTEXT</a:t>
            </a:r>
            <a:endParaRPr lang="en-US" sz="6000" dirty="0">
              <a:solidFill>
                <a:srgbClr val="2C2617"/>
              </a:solidFill>
            </a:endParaRPr>
          </a:p>
        </p:txBody>
      </p:sp>
      <p:sp>
        <p:nvSpPr>
          <p:cNvPr id="9" name="Vänster-höger 8"/>
          <p:cNvSpPr/>
          <p:nvPr/>
        </p:nvSpPr>
        <p:spPr>
          <a:xfrm>
            <a:off x="2091658" y="3829566"/>
            <a:ext cx="1494041" cy="833377"/>
          </a:xfrm>
          <a:prstGeom prst="lef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0" name="Vänster-höger 9"/>
          <p:cNvSpPr/>
          <p:nvPr/>
        </p:nvSpPr>
        <p:spPr>
          <a:xfrm>
            <a:off x="5551873" y="3829566"/>
            <a:ext cx="1549560" cy="833377"/>
          </a:xfrm>
          <a:prstGeom prst="leftRightArrow">
            <a:avLst/>
          </a:prstGeom>
          <a:solidFill>
            <a:srgbClr val="2C261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Bildobjekt 13"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828791" y="2723875"/>
            <a:ext cx="1548946" cy="2858896"/>
          </a:xfrm>
          <a:prstGeom prst="rect">
            <a:avLst/>
          </a:prstGeom>
        </p:spPr>
      </p:pic>
      <p:sp>
        <p:nvSpPr>
          <p:cNvPr id="11" name="Platshållare för bildnummer 10"/>
          <p:cNvSpPr>
            <a:spLocks noGrp="1"/>
          </p:cNvSpPr>
          <p:nvPr>
            <p:ph type="sldNum" sz="quarter" idx="12"/>
          </p:nvPr>
        </p:nvSpPr>
        <p:spPr/>
        <p:txBody>
          <a:bodyPr/>
          <a:lstStyle/>
          <a:p>
            <a:fld id="{7772F59F-E7E6-A747-AECD-56F2AF723B38}" type="slidenum">
              <a:rPr lang="en-US" smtClean="0"/>
              <a:pPr/>
              <a:t>3</a:t>
            </a:fld>
            <a:endParaRPr lang="en-US"/>
          </a:p>
        </p:txBody>
      </p:sp>
      <p:sp>
        <p:nvSpPr>
          <p:cNvPr id="15" name="Platshållare för sidfot 14"/>
          <p:cNvSpPr>
            <a:spLocks noGrp="1"/>
          </p:cNvSpPr>
          <p:nvPr>
            <p:ph type="ftr" sz="quarter" idx="11"/>
          </p:nvPr>
        </p:nvSpPr>
        <p:spPr/>
        <p:txBody>
          <a:bodyPr/>
          <a:lstStyle/>
          <a:p>
            <a:r>
              <a:rPr lang="sv-SE" smtClean="0"/>
              <a:t>Törneke</a:t>
            </a:r>
            <a:endParaRPr lang="en-US"/>
          </a:p>
        </p:txBody>
      </p:sp>
      <p:pic>
        <p:nvPicPr>
          <p:cNvPr id="16" name="Bildobjekt 15"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72735" y="3273260"/>
            <a:ext cx="1218923" cy="1939068"/>
          </a:xfrm>
          <a:prstGeom prst="rect">
            <a:avLst/>
          </a:prstGeom>
        </p:spPr>
      </p:pic>
      <p:pic>
        <p:nvPicPr>
          <p:cNvPr id="17" name="Bildobjekt 16" descr="j0186102.pict"/>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7101433" y="3352512"/>
            <a:ext cx="1279107" cy="1859816"/>
          </a:xfrm>
          <a:prstGeom prst="rect">
            <a:avLst/>
          </a:prstGeom>
        </p:spPr>
      </p:pic>
      <p:pic>
        <p:nvPicPr>
          <p:cNvPr id="13" name="Bildobjekt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85501" y="2617201"/>
            <a:ext cx="1506157" cy="2858896"/>
          </a:xfrm>
          <a:prstGeom prst="rect">
            <a:avLst/>
          </a:prstGeom>
        </p:spPr>
      </p:pic>
      <p:pic>
        <p:nvPicPr>
          <p:cNvPr id="18" name="Bildobjekt 1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7101433" y="2723875"/>
            <a:ext cx="1062037" cy="2858896"/>
          </a:xfrm>
          <a:prstGeom prst="rect">
            <a:avLst/>
          </a:prstGeom>
        </p:spPr>
      </p:pic>
      <p:sp useBgFill="1">
        <p:nvSpPr>
          <p:cNvPr id="19" name="textruta 18"/>
          <p:cNvSpPr txBox="1"/>
          <p:nvPr/>
        </p:nvSpPr>
        <p:spPr>
          <a:xfrm>
            <a:off x="393557" y="1356659"/>
            <a:ext cx="8750443" cy="6139694"/>
          </a:xfrm>
          <a:prstGeom prst="rect">
            <a:avLst/>
          </a:prstGeom>
        </p:spPr>
        <p:txBody>
          <a:bodyPr wrap="square" rtlCol="0">
            <a:spAutoFit/>
          </a:bodyPr>
          <a:lstStyle/>
          <a:p>
            <a:endParaRPr lang="en-US" sz="2400" dirty="0" smtClean="0"/>
          </a:p>
          <a:p>
            <a:r>
              <a:rPr lang="en-US" sz="2400" dirty="0" smtClean="0"/>
              <a:t>	  </a:t>
            </a:r>
            <a:r>
              <a:rPr lang="en-US" sz="2800" i="1" dirty="0" smtClean="0"/>
              <a:t>How is the phenomena of thinking dealt with, starting </a:t>
            </a:r>
          </a:p>
          <a:p>
            <a:r>
              <a:rPr lang="en-US" sz="2800" i="1" dirty="0" smtClean="0"/>
              <a:t>	  from these assumptions? </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a:p>
        </p:txBody>
      </p:sp>
      <p:sp>
        <p:nvSpPr>
          <p:cNvPr id="20" name="textruta 19"/>
          <p:cNvSpPr txBox="1"/>
          <p:nvPr/>
        </p:nvSpPr>
        <p:spPr>
          <a:xfrm>
            <a:off x="1526019" y="2862450"/>
            <a:ext cx="6566596" cy="3600986"/>
          </a:xfrm>
          <a:prstGeom prst="rect">
            <a:avLst/>
          </a:prstGeom>
          <a:noFill/>
        </p:spPr>
        <p:txBody>
          <a:bodyPr wrap="none" rtlCol="0">
            <a:spAutoFit/>
          </a:bodyPr>
          <a:lstStyle/>
          <a:p>
            <a:r>
              <a:rPr lang="en-US" dirty="0" smtClean="0"/>
              <a:t>Thinking is behavior which is subtle or private and thus </a:t>
            </a:r>
          </a:p>
          <a:p>
            <a:r>
              <a:rPr lang="en-US" dirty="0" smtClean="0"/>
              <a:t>hard to observe, except for the person doing it (and sometimes even…)</a:t>
            </a:r>
          </a:p>
          <a:p>
            <a:endParaRPr lang="en-US" dirty="0" smtClean="0"/>
          </a:p>
          <a:p>
            <a:r>
              <a:rPr lang="en-US" dirty="0" smtClean="0"/>
              <a:t>Thinking is a subtype of verbal behavior</a:t>
            </a:r>
          </a:p>
          <a:p>
            <a:endParaRPr lang="en-US" dirty="0" smtClean="0"/>
          </a:p>
          <a:p>
            <a:r>
              <a:rPr lang="en-US" dirty="0" smtClean="0"/>
              <a:t>Thinking can be understood using the same basic </a:t>
            </a:r>
          </a:p>
          <a:p>
            <a:r>
              <a:rPr lang="en-US" dirty="0" smtClean="0"/>
              <a:t>behavioral principles as for understanding other behavior</a:t>
            </a:r>
          </a:p>
          <a:p>
            <a:endParaRPr lang="en-US" dirty="0" smtClean="0"/>
          </a:p>
          <a:p>
            <a:r>
              <a:rPr lang="en-US" dirty="0" smtClean="0"/>
              <a:t>Thinking can effect other behavior of the same organism as </a:t>
            </a:r>
          </a:p>
          <a:p>
            <a:r>
              <a:rPr lang="en-US" dirty="0" smtClean="0"/>
              <a:t>in other behavior–behavior interaction</a:t>
            </a:r>
          </a:p>
          <a:p>
            <a:endParaRPr lang="en-US" sz="2400" dirty="0" smtClean="0"/>
          </a:p>
          <a:p>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par>
                                <p:cTn id="34" presetID="9"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par>
                          <p:cTn id="43" fill="hold">
                            <p:stCondLst>
                              <p:cond delay="0"/>
                            </p:stCondLst>
                            <p:childTnLst>
                              <p:par>
                                <p:cTn id="44" presetID="9" presetClass="entr" presetSubtype="0"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dissolve">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ssolv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3" presetClass="entr" presetSubtype="16"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animBg="1"/>
      <p:bldP spid="19" grpId="0" animBg="1"/>
      <p:bldP spid="19" grpId="1" animBg="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p:cNvSpPr>
            <a:spLocks noGrp="1"/>
          </p:cNvSpPr>
          <p:nvPr>
            <p:ph type="ftr" sz="quarter" idx="11"/>
          </p:nvPr>
        </p:nvSpPr>
        <p:spPr/>
        <p:txBody>
          <a:bodyPr/>
          <a:lstStyle/>
          <a:p>
            <a:r>
              <a:rPr lang="sv-SE" smtClean="0"/>
              <a:t>Törneke</a:t>
            </a:r>
            <a:endParaRPr lang="en-US" dirty="0"/>
          </a:p>
        </p:txBody>
      </p:sp>
      <p:sp>
        <p:nvSpPr>
          <p:cNvPr id="3" name="Platshållare för bildnummer 2"/>
          <p:cNvSpPr>
            <a:spLocks noGrp="1"/>
          </p:cNvSpPr>
          <p:nvPr>
            <p:ph type="sldNum" sz="quarter" idx="12"/>
          </p:nvPr>
        </p:nvSpPr>
        <p:spPr/>
        <p:txBody>
          <a:bodyPr/>
          <a:lstStyle/>
          <a:p>
            <a:fld id="{355B6193-B5E9-164A-B147-48CC2067F3BF}" type="slidenum">
              <a:rPr lang="en-US" smtClean="0"/>
              <a:pPr/>
              <a:t>4</a:t>
            </a:fld>
            <a:endParaRPr lang="en-US" dirty="0"/>
          </a:p>
        </p:txBody>
      </p:sp>
      <p:sp>
        <p:nvSpPr>
          <p:cNvPr id="4" name="Ellips 3"/>
          <p:cNvSpPr/>
          <p:nvPr/>
        </p:nvSpPr>
        <p:spPr>
          <a:xfrm>
            <a:off x="458299" y="4180580"/>
            <a:ext cx="8225816" cy="2157428"/>
          </a:xfrm>
          <a:prstGeom prst="ellipse">
            <a:avLst/>
          </a:prstGeom>
          <a:solidFill>
            <a:schemeClr val="bg2">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Ellips 4"/>
          <p:cNvSpPr/>
          <p:nvPr/>
        </p:nvSpPr>
        <p:spPr>
          <a:xfrm>
            <a:off x="458299" y="1105647"/>
            <a:ext cx="8225816" cy="2405529"/>
          </a:xfrm>
          <a:prstGeom prst="ellipse">
            <a:avLst/>
          </a:prstGeom>
          <a:solidFill>
            <a:schemeClr val="bg2">
              <a:lumMod val="75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ruta 5"/>
          <p:cNvSpPr txBox="1"/>
          <p:nvPr/>
        </p:nvSpPr>
        <p:spPr>
          <a:xfrm>
            <a:off x="971176" y="1524000"/>
            <a:ext cx="7176702" cy="523220"/>
          </a:xfrm>
          <a:prstGeom prst="rect">
            <a:avLst/>
          </a:prstGeom>
          <a:noFill/>
        </p:spPr>
        <p:txBody>
          <a:bodyPr wrap="none" rtlCol="0">
            <a:spAutoFit/>
          </a:bodyPr>
          <a:lstStyle/>
          <a:p>
            <a:r>
              <a:rPr lang="sv-SE" dirty="0" smtClean="0">
                <a:solidFill>
                  <a:srgbClr val="161616"/>
                </a:solidFill>
                <a:latin typeface="Arial" charset="0"/>
              </a:rPr>
              <a:t> </a:t>
            </a:r>
            <a:r>
              <a:rPr lang="sv-SE" dirty="0" err="1" smtClean="0">
                <a:solidFill>
                  <a:srgbClr val="161616"/>
                </a:solidFill>
                <a:latin typeface="Arial" charset="0"/>
              </a:rPr>
              <a:t>Unconditioned</a:t>
            </a:r>
            <a:r>
              <a:rPr lang="sv-SE" dirty="0" smtClean="0">
                <a:solidFill>
                  <a:srgbClr val="161616"/>
                </a:solidFill>
                <a:latin typeface="Arial" charset="0"/>
              </a:rPr>
              <a:t> stimulus (US)               </a:t>
            </a:r>
            <a:r>
              <a:rPr lang="sv-SE" dirty="0" err="1" smtClean="0">
                <a:solidFill>
                  <a:srgbClr val="161616"/>
                </a:solidFill>
                <a:latin typeface="Arial" charset="0"/>
              </a:rPr>
              <a:t>Unconditioned</a:t>
            </a:r>
            <a:r>
              <a:rPr lang="sv-SE" dirty="0" smtClean="0">
                <a:solidFill>
                  <a:srgbClr val="161616"/>
                </a:solidFill>
                <a:latin typeface="Arial" charset="0"/>
              </a:rPr>
              <a:t> </a:t>
            </a:r>
            <a:r>
              <a:rPr lang="sv-SE" dirty="0" err="1" smtClean="0">
                <a:solidFill>
                  <a:srgbClr val="161616"/>
                </a:solidFill>
                <a:latin typeface="Arial" charset="0"/>
              </a:rPr>
              <a:t>response</a:t>
            </a:r>
            <a:r>
              <a:rPr lang="sv-SE" dirty="0" smtClean="0">
                <a:solidFill>
                  <a:srgbClr val="161616"/>
                </a:solidFill>
                <a:latin typeface="Arial" charset="0"/>
              </a:rPr>
              <a:t> (UR)</a:t>
            </a:r>
            <a:r>
              <a:rPr lang="sv-SE" sz="2800" dirty="0" smtClean="0">
                <a:solidFill>
                  <a:srgbClr val="161616"/>
                </a:solidFill>
                <a:latin typeface="Arial" charset="0"/>
              </a:rPr>
              <a:t>            </a:t>
            </a:r>
            <a:endParaRPr lang="en-US" dirty="0"/>
          </a:p>
        </p:txBody>
      </p:sp>
      <p:sp>
        <p:nvSpPr>
          <p:cNvPr id="7" name="Line 24"/>
          <p:cNvSpPr>
            <a:spLocks noChangeShapeType="1"/>
          </p:cNvSpPr>
          <p:nvPr/>
        </p:nvSpPr>
        <p:spPr bwMode="auto">
          <a:xfrm>
            <a:off x="4238345" y="1852706"/>
            <a:ext cx="576263" cy="0"/>
          </a:xfrm>
          <a:prstGeom prst="line">
            <a:avLst/>
          </a:prstGeom>
          <a:noFill/>
          <a:ln w="19050">
            <a:solidFill>
              <a:schemeClr val="accent4">
                <a:lumMod val="10000"/>
              </a:schemeClr>
            </a:solidFill>
            <a:round/>
            <a:headEnd/>
            <a:tailEnd type="triangle" w="med" len="med"/>
          </a:ln>
          <a:effectLst/>
        </p:spPr>
        <p:txBody>
          <a:bodyPr>
            <a:prstTxWarp prst="textNoShape">
              <a:avLst/>
            </a:prstTxWarp>
          </a:bodyPr>
          <a:lstStyle/>
          <a:p>
            <a:pPr>
              <a:defRPr/>
            </a:pPr>
            <a:endParaRPr lang="sv-SE">
              <a:solidFill>
                <a:srgbClr val="161616"/>
              </a:solidFill>
            </a:endParaRPr>
          </a:p>
        </p:txBody>
      </p:sp>
      <p:cxnSp>
        <p:nvCxnSpPr>
          <p:cNvPr id="8" name="Rak 7"/>
          <p:cNvCxnSpPr/>
          <p:nvPr/>
        </p:nvCxnSpPr>
        <p:spPr>
          <a:xfrm rot="5400000">
            <a:off x="2389187" y="2402680"/>
            <a:ext cx="503238" cy="1588"/>
          </a:xfrm>
          <a:prstGeom prst="line">
            <a:avLst/>
          </a:prstGeom>
          <a:ln w="31750" cap="flat" cmpd="sng" algn="ctr">
            <a:solidFill>
              <a:schemeClr val="tx1"/>
            </a:solidFill>
            <a:prstDash val="sys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 name="textruta 8"/>
          <p:cNvSpPr txBox="1"/>
          <p:nvPr/>
        </p:nvSpPr>
        <p:spPr>
          <a:xfrm>
            <a:off x="971176" y="2655093"/>
            <a:ext cx="7073909" cy="369332"/>
          </a:xfrm>
          <a:prstGeom prst="rect">
            <a:avLst/>
          </a:prstGeom>
          <a:noFill/>
        </p:spPr>
        <p:txBody>
          <a:bodyPr wrap="none" rtlCol="0">
            <a:spAutoFit/>
          </a:bodyPr>
          <a:lstStyle/>
          <a:p>
            <a:r>
              <a:rPr lang="en-US" dirty="0" smtClean="0">
                <a:latin typeface="Arial"/>
                <a:cs typeface="Arial"/>
              </a:rPr>
              <a:t>   Conditioned stimulus (CS)                  Conditioned response (CR)</a:t>
            </a:r>
            <a:endParaRPr lang="en-US" dirty="0">
              <a:latin typeface="Arial"/>
              <a:cs typeface="Arial"/>
            </a:endParaRPr>
          </a:p>
        </p:txBody>
      </p:sp>
      <p:sp>
        <p:nvSpPr>
          <p:cNvPr id="10" name="Line 24"/>
          <p:cNvSpPr>
            <a:spLocks noChangeShapeType="1"/>
          </p:cNvSpPr>
          <p:nvPr/>
        </p:nvSpPr>
        <p:spPr bwMode="auto">
          <a:xfrm>
            <a:off x="4238345" y="2838824"/>
            <a:ext cx="576263" cy="0"/>
          </a:xfrm>
          <a:prstGeom prst="line">
            <a:avLst/>
          </a:prstGeom>
          <a:noFill/>
          <a:ln w="19050">
            <a:solidFill>
              <a:schemeClr val="accent4">
                <a:lumMod val="10000"/>
              </a:schemeClr>
            </a:solidFill>
            <a:round/>
            <a:headEnd/>
            <a:tailEnd type="triangle" w="med" len="med"/>
          </a:ln>
          <a:effectLst/>
        </p:spPr>
        <p:txBody>
          <a:bodyPr>
            <a:prstTxWarp prst="textNoShape">
              <a:avLst/>
            </a:prstTxWarp>
          </a:bodyPr>
          <a:lstStyle/>
          <a:p>
            <a:pPr>
              <a:defRPr/>
            </a:pPr>
            <a:endParaRPr lang="sv-SE">
              <a:solidFill>
                <a:srgbClr val="161616"/>
              </a:solidFill>
            </a:endParaRPr>
          </a:p>
        </p:txBody>
      </p:sp>
      <p:sp>
        <p:nvSpPr>
          <p:cNvPr id="11" name="Rektangel 10"/>
          <p:cNvSpPr/>
          <p:nvPr/>
        </p:nvSpPr>
        <p:spPr>
          <a:xfrm>
            <a:off x="1272004" y="4768211"/>
            <a:ext cx="4063720" cy="707886"/>
          </a:xfrm>
          <a:prstGeom prst="rect">
            <a:avLst/>
          </a:prstGeom>
        </p:spPr>
        <p:txBody>
          <a:bodyPr wrap="none">
            <a:spAutoFit/>
          </a:bodyPr>
          <a:lstStyle/>
          <a:p>
            <a:r>
              <a:rPr lang="sv-SE" sz="4000" dirty="0" err="1" smtClean="0">
                <a:solidFill>
                  <a:srgbClr val="161616"/>
                </a:solidFill>
                <a:latin typeface="Arial" charset="0"/>
              </a:rPr>
              <a:t>A</a:t>
            </a:r>
            <a:r>
              <a:rPr lang="sv-SE" dirty="0" err="1" smtClean="0">
                <a:solidFill>
                  <a:srgbClr val="161616"/>
                </a:solidFill>
                <a:latin typeface="Arial" charset="0"/>
              </a:rPr>
              <a:t>ntecedent</a:t>
            </a:r>
            <a:r>
              <a:rPr lang="sv-SE" dirty="0" smtClean="0">
                <a:solidFill>
                  <a:srgbClr val="161616"/>
                </a:solidFill>
                <a:latin typeface="Arial" charset="0"/>
              </a:rPr>
              <a:t>                      </a:t>
            </a:r>
            <a:r>
              <a:rPr lang="sv-SE" sz="4000" dirty="0" err="1" smtClean="0">
                <a:solidFill>
                  <a:srgbClr val="161616"/>
                </a:solidFill>
                <a:latin typeface="Arial" charset="0"/>
              </a:rPr>
              <a:t>B</a:t>
            </a:r>
            <a:r>
              <a:rPr lang="sv-SE" dirty="0" err="1" smtClean="0">
                <a:solidFill>
                  <a:srgbClr val="161616"/>
                </a:solidFill>
                <a:latin typeface="Arial" charset="0"/>
              </a:rPr>
              <a:t>ehavior</a:t>
            </a:r>
            <a:r>
              <a:rPr lang="sv-SE" dirty="0" smtClean="0">
                <a:solidFill>
                  <a:srgbClr val="161616"/>
                </a:solidFill>
                <a:latin typeface="Arial" charset="0"/>
              </a:rPr>
              <a:t>                   </a:t>
            </a:r>
            <a:endParaRPr lang="sv-SE" dirty="0">
              <a:solidFill>
                <a:srgbClr val="161616"/>
              </a:solidFill>
              <a:latin typeface="Arial" charset="0"/>
            </a:endParaRPr>
          </a:p>
        </p:txBody>
      </p:sp>
      <p:sp>
        <p:nvSpPr>
          <p:cNvPr id="12" name="Rektangel 11"/>
          <p:cNvSpPr/>
          <p:nvPr/>
        </p:nvSpPr>
        <p:spPr>
          <a:xfrm>
            <a:off x="6232119" y="4768211"/>
            <a:ext cx="1812966" cy="707886"/>
          </a:xfrm>
          <a:prstGeom prst="rect">
            <a:avLst/>
          </a:prstGeom>
        </p:spPr>
        <p:txBody>
          <a:bodyPr wrap="none">
            <a:spAutoFit/>
          </a:bodyPr>
          <a:lstStyle/>
          <a:p>
            <a:pPr>
              <a:spcBef>
                <a:spcPct val="50000"/>
              </a:spcBef>
            </a:pPr>
            <a:r>
              <a:rPr lang="sv-SE" sz="4000" dirty="0" err="1" smtClean="0">
                <a:solidFill>
                  <a:srgbClr val="161616"/>
                </a:solidFill>
                <a:latin typeface="Arial" charset="0"/>
              </a:rPr>
              <a:t>C</a:t>
            </a:r>
            <a:r>
              <a:rPr lang="sv-SE" dirty="0" err="1" smtClean="0">
                <a:solidFill>
                  <a:srgbClr val="161616"/>
                </a:solidFill>
                <a:latin typeface="Arial" charset="0"/>
              </a:rPr>
              <a:t>onsequence</a:t>
            </a:r>
            <a:endParaRPr lang="sv-SE" sz="4000" dirty="0">
              <a:solidFill>
                <a:srgbClr val="161616"/>
              </a:solidFill>
              <a:latin typeface="Arial" charset="0"/>
            </a:endParaRPr>
          </a:p>
        </p:txBody>
      </p:sp>
      <p:sp>
        <p:nvSpPr>
          <p:cNvPr id="13" name="Line 43"/>
          <p:cNvSpPr>
            <a:spLocks noChangeShapeType="1"/>
          </p:cNvSpPr>
          <p:nvPr/>
        </p:nvSpPr>
        <p:spPr bwMode="auto">
          <a:xfrm>
            <a:off x="2984127" y="5259294"/>
            <a:ext cx="720725" cy="0"/>
          </a:xfrm>
          <a:prstGeom prst="line">
            <a:avLst/>
          </a:prstGeom>
          <a:noFill/>
          <a:ln w="19050">
            <a:solidFill>
              <a:schemeClr val="accent4">
                <a:lumMod val="10000"/>
              </a:schemeClr>
            </a:solidFill>
            <a:round/>
            <a:headEnd/>
            <a:tailEnd type="triangle" w="med" len="med"/>
          </a:ln>
          <a:effectLst/>
        </p:spPr>
        <p:txBody>
          <a:bodyPr>
            <a:prstTxWarp prst="textNoShape">
              <a:avLst/>
            </a:prstTxWarp>
          </a:bodyPr>
          <a:lstStyle/>
          <a:p>
            <a:pPr>
              <a:defRPr/>
            </a:pPr>
            <a:endParaRPr lang="sv-SE">
              <a:solidFill>
                <a:srgbClr val="161616"/>
              </a:solidFill>
            </a:endParaRPr>
          </a:p>
        </p:txBody>
      </p:sp>
      <p:sp>
        <p:nvSpPr>
          <p:cNvPr id="14" name="Line 43"/>
          <p:cNvSpPr>
            <a:spLocks noChangeShapeType="1"/>
          </p:cNvSpPr>
          <p:nvPr/>
        </p:nvSpPr>
        <p:spPr bwMode="auto">
          <a:xfrm>
            <a:off x="5335724" y="5259294"/>
            <a:ext cx="720725" cy="0"/>
          </a:xfrm>
          <a:prstGeom prst="line">
            <a:avLst/>
          </a:prstGeom>
          <a:noFill/>
          <a:ln w="19050">
            <a:solidFill>
              <a:schemeClr val="accent4">
                <a:lumMod val="10000"/>
              </a:schemeClr>
            </a:solidFill>
            <a:round/>
            <a:headEnd/>
            <a:tailEnd type="triangle" w="med" len="med"/>
          </a:ln>
          <a:effectLst/>
        </p:spPr>
        <p:txBody>
          <a:bodyPr>
            <a:prstTxWarp prst="textNoShape">
              <a:avLst/>
            </a:prstTxWarp>
          </a:bodyPr>
          <a:lstStyle/>
          <a:p>
            <a:pPr>
              <a:defRPr/>
            </a:pPr>
            <a:endParaRPr lang="sv-SE">
              <a:solidFill>
                <a:srgbClr val="161616"/>
              </a:solidFill>
            </a:endParaRPr>
          </a:p>
        </p:txBody>
      </p:sp>
      <p:sp>
        <p:nvSpPr>
          <p:cNvPr id="15" name="textruta 14"/>
          <p:cNvSpPr txBox="1"/>
          <p:nvPr/>
        </p:nvSpPr>
        <p:spPr>
          <a:xfrm>
            <a:off x="971176" y="493059"/>
            <a:ext cx="2626490" cy="707886"/>
          </a:xfrm>
          <a:prstGeom prst="rect">
            <a:avLst/>
          </a:prstGeom>
          <a:noFill/>
        </p:spPr>
        <p:txBody>
          <a:bodyPr wrap="none" rtlCol="0">
            <a:spAutoFit/>
          </a:bodyPr>
          <a:lstStyle/>
          <a:p>
            <a:r>
              <a:rPr lang="en-US" sz="4000" dirty="0" smtClean="0"/>
              <a:t>Respondent</a:t>
            </a:r>
            <a:endParaRPr lang="en-US" sz="4000" dirty="0"/>
          </a:p>
        </p:txBody>
      </p:sp>
      <p:sp>
        <p:nvSpPr>
          <p:cNvPr id="16" name="textruta 15"/>
          <p:cNvSpPr txBox="1"/>
          <p:nvPr/>
        </p:nvSpPr>
        <p:spPr>
          <a:xfrm>
            <a:off x="1086753" y="3605469"/>
            <a:ext cx="1897374" cy="707886"/>
          </a:xfrm>
          <a:prstGeom prst="rect">
            <a:avLst/>
          </a:prstGeom>
          <a:noFill/>
        </p:spPr>
        <p:txBody>
          <a:bodyPr wrap="none" rtlCol="0">
            <a:spAutoFit/>
          </a:bodyPr>
          <a:lstStyle/>
          <a:p>
            <a:r>
              <a:rPr lang="en-US" sz="4000" dirty="0" smtClean="0"/>
              <a:t>Operant</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400" dirty="0" smtClean="0">
                <a:latin typeface="Times New Roman"/>
                <a:cs typeface="Times New Roman"/>
              </a:rPr>
              <a:t>RFT; </a:t>
            </a:r>
            <a:r>
              <a:rPr lang="sv-SE" sz="4400" dirty="0" err="1" smtClean="0">
                <a:latin typeface="Times New Roman"/>
                <a:cs typeface="Times New Roman"/>
              </a:rPr>
              <a:t>one</a:t>
            </a:r>
            <a:r>
              <a:rPr lang="sv-SE" sz="4400" dirty="0" smtClean="0">
                <a:latin typeface="Times New Roman"/>
                <a:cs typeface="Times New Roman"/>
              </a:rPr>
              <a:t> central </a:t>
            </a:r>
            <a:r>
              <a:rPr lang="sv-SE" sz="4400" dirty="0" err="1" smtClean="0">
                <a:latin typeface="Times New Roman"/>
                <a:cs typeface="Times New Roman"/>
              </a:rPr>
              <a:t>idea</a:t>
            </a:r>
            <a:endParaRPr lang="sv-SE" sz="4400" dirty="0"/>
          </a:p>
        </p:txBody>
      </p:sp>
      <p:sp>
        <p:nvSpPr>
          <p:cNvPr id="8" name="Platshållare för innehåll 7"/>
          <p:cNvSpPr>
            <a:spLocks noGrp="1"/>
          </p:cNvSpPr>
          <p:nvPr>
            <p:ph idx="1"/>
          </p:nvPr>
        </p:nvSpPr>
        <p:spPr>
          <a:xfrm>
            <a:off x="914400" y="2006097"/>
            <a:ext cx="7313613" cy="4056062"/>
          </a:xfrm>
        </p:spPr>
        <p:txBody>
          <a:bodyPr/>
          <a:lstStyle/>
          <a:p>
            <a:pPr marL="514350" indent="-514350">
              <a:buNone/>
            </a:pPr>
            <a:r>
              <a:rPr lang="sv-SE" sz="2800" i="1" dirty="0" smtClean="0">
                <a:latin typeface="Times New Roman"/>
                <a:cs typeface="Times New Roman"/>
              </a:rPr>
              <a:t>  Human </a:t>
            </a:r>
            <a:r>
              <a:rPr lang="sv-SE" sz="2800" i="1" dirty="0" err="1" smtClean="0">
                <a:latin typeface="Times New Roman"/>
                <a:cs typeface="Times New Roman"/>
              </a:rPr>
              <a:t>languaging</a:t>
            </a:r>
            <a:r>
              <a:rPr lang="sv-SE" sz="2800" i="1" dirty="0" smtClean="0">
                <a:latin typeface="Times New Roman"/>
                <a:cs typeface="Times New Roman"/>
              </a:rPr>
              <a:t> and </a:t>
            </a:r>
            <a:r>
              <a:rPr lang="sv-SE" sz="2800" i="1" dirty="0" err="1" smtClean="0">
                <a:latin typeface="Times New Roman"/>
                <a:cs typeface="Times New Roman"/>
              </a:rPr>
              <a:t>cognition</a:t>
            </a:r>
            <a:r>
              <a:rPr lang="sv-SE" sz="2800" i="1" dirty="0" smtClean="0">
                <a:latin typeface="Times New Roman"/>
                <a:cs typeface="Times New Roman"/>
              </a:rPr>
              <a:t> </a:t>
            </a:r>
            <a:r>
              <a:rPr lang="sv-SE" sz="2800" i="1" dirty="0" err="1" smtClean="0">
                <a:latin typeface="Times New Roman"/>
                <a:cs typeface="Times New Roman"/>
              </a:rPr>
              <a:t>consists</a:t>
            </a:r>
            <a:r>
              <a:rPr lang="sv-SE" sz="2800" i="1" dirty="0" smtClean="0">
                <a:latin typeface="Times New Roman"/>
                <a:cs typeface="Times New Roman"/>
              </a:rPr>
              <a:t> of a    	</a:t>
            </a:r>
            <a:r>
              <a:rPr lang="sv-SE" sz="2800" i="1" dirty="0" err="1" smtClean="0">
                <a:latin typeface="Times New Roman"/>
                <a:cs typeface="Times New Roman"/>
              </a:rPr>
              <a:t>specific</a:t>
            </a:r>
            <a:r>
              <a:rPr lang="sv-SE" sz="2800" i="1" dirty="0" smtClean="0">
                <a:latin typeface="Times New Roman"/>
                <a:cs typeface="Times New Roman"/>
              </a:rPr>
              <a:t> kind of </a:t>
            </a:r>
            <a:r>
              <a:rPr lang="sv-SE" sz="2800" i="1" dirty="0" err="1" smtClean="0">
                <a:latin typeface="Times New Roman"/>
                <a:cs typeface="Times New Roman"/>
              </a:rPr>
              <a:t>learned</a:t>
            </a:r>
            <a:r>
              <a:rPr lang="sv-SE" sz="2800" i="1" dirty="0" smtClean="0">
                <a:latin typeface="Times New Roman"/>
                <a:cs typeface="Times New Roman"/>
              </a:rPr>
              <a:t> </a:t>
            </a:r>
            <a:r>
              <a:rPr lang="sv-SE" sz="2800" i="1" dirty="0" err="1" smtClean="0">
                <a:latin typeface="Times New Roman"/>
                <a:cs typeface="Times New Roman"/>
              </a:rPr>
              <a:t>behavior</a:t>
            </a:r>
            <a:r>
              <a:rPr lang="sv-SE" sz="2800" i="1" dirty="0" smtClean="0">
                <a:latin typeface="Times New Roman"/>
                <a:cs typeface="Times New Roman"/>
              </a:rPr>
              <a:t>: </a:t>
            </a:r>
          </a:p>
          <a:p>
            <a:pPr>
              <a:buNone/>
            </a:pPr>
            <a:r>
              <a:rPr lang="sv-SE" sz="2800" b="1" i="1" dirty="0" smtClean="0">
                <a:latin typeface="Times New Roman"/>
                <a:cs typeface="Times New Roman"/>
              </a:rPr>
              <a:t>         </a:t>
            </a:r>
            <a:r>
              <a:rPr lang="sv-SE" sz="2800" b="1" i="1" u="sng" dirty="0" smtClean="0">
                <a:latin typeface="Times New Roman"/>
                <a:cs typeface="Times New Roman"/>
              </a:rPr>
              <a:t>A </a:t>
            </a:r>
            <a:r>
              <a:rPr lang="sv-SE" sz="2800" b="1" i="1" u="sng" dirty="0" err="1" smtClean="0">
                <a:latin typeface="Times New Roman"/>
                <a:cs typeface="Times New Roman"/>
              </a:rPr>
              <a:t>particular</a:t>
            </a:r>
            <a:r>
              <a:rPr lang="sv-SE" sz="2800" b="1" i="1" u="sng" dirty="0" smtClean="0">
                <a:latin typeface="Times New Roman"/>
                <a:cs typeface="Times New Roman"/>
              </a:rPr>
              <a:t> </a:t>
            </a:r>
            <a:r>
              <a:rPr lang="sv-SE" sz="2800" b="1" i="1" u="sng" dirty="0" err="1" smtClean="0">
                <a:latin typeface="Times New Roman"/>
                <a:cs typeface="Times New Roman"/>
              </a:rPr>
              <a:t>way</a:t>
            </a:r>
            <a:r>
              <a:rPr lang="sv-SE" sz="2800" b="1" i="1" u="sng" dirty="0" smtClean="0">
                <a:latin typeface="Times New Roman"/>
                <a:cs typeface="Times New Roman"/>
              </a:rPr>
              <a:t> of </a:t>
            </a:r>
            <a:r>
              <a:rPr lang="sv-SE" sz="2800" b="1" i="1" u="sng" dirty="0" err="1" smtClean="0">
                <a:latin typeface="Times New Roman"/>
                <a:cs typeface="Times New Roman"/>
              </a:rPr>
              <a:t>relating</a:t>
            </a:r>
            <a:r>
              <a:rPr lang="sv-SE" sz="2800" b="1" i="1" u="sng" dirty="0" smtClean="0">
                <a:latin typeface="Times New Roman"/>
                <a:cs typeface="Times New Roman"/>
              </a:rPr>
              <a:t> stimuli</a:t>
            </a:r>
            <a:endParaRPr lang="en-US" dirty="0"/>
          </a:p>
        </p:txBody>
      </p:sp>
      <p:sp>
        <p:nvSpPr>
          <p:cNvPr id="7" name="Platshållare för sidfot 6"/>
          <p:cNvSpPr>
            <a:spLocks noGrp="1"/>
          </p:cNvSpPr>
          <p:nvPr>
            <p:ph type="ftr" sz="quarter" idx="11"/>
          </p:nvPr>
        </p:nvSpPr>
        <p:spPr/>
        <p:txBody>
          <a:bodyPr/>
          <a:lstStyle/>
          <a:p>
            <a:r>
              <a:rPr lang="sv-SE" smtClean="0"/>
              <a:t>Törneke</a:t>
            </a:r>
            <a:endParaRPr lang="sv-SE" dirty="0"/>
          </a:p>
        </p:txBody>
      </p:sp>
      <p:sp>
        <p:nvSpPr>
          <p:cNvPr id="6" name="Platshållare för bildnummer 5"/>
          <p:cNvSpPr>
            <a:spLocks noGrp="1"/>
          </p:cNvSpPr>
          <p:nvPr>
            <p:ph type="sldNum" sz="quarter" idx="12"/>
          </p:nvPr>
        </p:nvSpPr>
        <p:spPr/>
        <p:txBody>
          <a:bodyPr/>
          <a:lstStyle/>
          <a:p>
            <a:fld id="{14E560E1-4A00-484B-97DC-47E284BB12D9}" type="slidenum">
              <a:rPr lang="sv-SE" smtClean="0"/>
              <a:pPr/>
              <a:t>5</a:t>
            </a:fld>
            <a:endParaRPr lang="sv-S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17484" y="242761"/>
            <a:ext cx="8347956" cy="1382829"/>
          </a:xfrm>
        </p:spPr>
        <p:txBody>
          <a:bodyPr/>
          <a:lstStyle/>
          <a:p>
            <a:r>
              <a:rPr lang="en-US" sz="4000" dirty="0" smtClean="0"/>
              <a:t>Relating controlled by </a:t>
            </a:r>
            <a:br>
              <a:rPr lang="en-US" sz="4000" dirty="0" smtClean="0"/>
            </a:br>
            <a:r>
              <a:rPr lang="en-US" sz="4000" dirty="0" smtClean="0"/>
              <a:t>the phenomena related</a:t>
            </a:r>
            <a:endParaRPr lang="en-US" sz="4000" dirty="0"/>
          </a:p>
        </p:txBody>
      </p:sp>
      <p:pic>
        <p:nvPicPr>
          <p:cNvPr id="5" name="Bildobjekt 4"/>
          <p:cNvPicPr>
            <a:picLocks noChangeAspect="1"/>
          </p:cNvPicPr>
          <p:nvPr/>
        </p:nvPicPr>
        <p:blipFill>
          <a:blip r:embed="rId3"/>
          <a:stretch>
            <a:fillRect/>
          </a:stretch>
        </p:blipFill>
        <p:spPr>
          <a:xfrm>
            <a:off x="4780932" y="3041751"/>
            <a:ext cx="1699473" cy="1942651"/>
          </a:xfrm>
          <a:prstGeom prst="rect">
            <a:avLst/>
          </a:prstGeom>
        </p:spPr>
      </p:pic>
      <p:pic>
        <p:nvPicPr>
          <p:cNvPr id="8" name="Bildobjekt 7"/>
          <p:cNvPicPr>
            <a:picLocks noChangeAspect="1"/>
          </p:cNvPicPr>
          <p:nvPr/>
        </p:nvPicPr>
        <p:blipFill>
          <a:blip r:embed="rId4"/>
          <a:stretch>
            <a:fillRect/>
          </a:stretch>
        </p:blipFill>
        <p:spPr>
          <a:xfrm>
            <a:off x="1080967" y="2338846"/>
            <a:ext cx="3121025" cy="2645556"/>
          </a:xfrm>
          <a:prstGeom prst="rect">
            <a:avLst/>
          </a:prstGeom>
        </p:spPr>
      </p:pic>
      <p:pic>
        <p:nvPicPr>
          <p:cNvPr id="9" name="Bildobjekt 8"/>
          <p:cNvPicPr>
            <a:picLocks noChangeAspect="1"/>
          </p:cNvPicPr>
          <p:nvPr/>
        </p:nvPicPr>
        <p:blipFill>
          <a:blip r:embed="rId3"/>
          <a:stretch>
            <a:fillRect/>
          </a:stretch>
        </p:blipFill>
        <p:spPr>
          <a:xfrm>
            <a:off x="2502519" y="3041751"/>
            <a:ext cx="1699473" cy="1942651"/>
          </a:xfrm>
          <a:prstGeom prst="rect">
            <a:avLst/>
          </a:prstGeom>
        </p:spPr>
      </p:pic>
      <p:pic>
        <p:nvPicPr>
          <p:cNvPr id="10" name="Bildobjekt 9"/>
          <p:cNvPicPr>
            <a:picLocks noChangeAspect="1"/>
          </p:cNvPicPr>
          <p:nvPr/>
        </p:nvPicPr>
        <p:blipFill>
          <a:blip r:embed="rId4"/>
          <a:stretch>
            <a:fillRect/>
          </a:stretch>
        </p:blipFill>
        <p:spPr>
          <a:xfrm>
            <a:off x="4589417" y="3041751"/>
            <a:ext cx="2068253" cy="1753167"/>
          </a:xfrm>
          <a:prstGeom prst="rect">
            <a:avLst/>
          </a:prstGeom>
        </p:spPr>
      </p:pic>
      <p:pic>
        <p:nvPicPr>
          <p:cNvPr id="11" name="Bildobjekt 10"/>
          <p:cNvPicPr>
            <a:picLocks noChangeAspect="1"/>
          </p:cNvPicPr>
          <p:nvPr/>
        </p:nvPicPr>
        <p:blipFill>
          <a:blip r:embed="rId4"/>
          <a:stretch>
            <a:fillRect/>
          </a:stretch>
        </p:blipFill>
        <p:spPr>
          <a:xfrm>
            <a:off x="4412152" y="3918334"/>
            <a:ext cx="2068253" cy="1753167"/>
          </a:xfrm>
          <a:prstGeom prst="rect">
            <a:avLst/>
          </a:prstGeom>
        </p:spPr>
      </p:pic>
      <p:pic>
        <p:nvPicPr>
          <p:cNvPr id="13" name="Bildobjekt 12"/>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5376863" y="2521050"/>
            <a:ext cx="1611313" cy="1814313"/>
          </a:xfrm>
          <a:prstGeom prst="rect">
            <a:avLst/>
          </a:prstGeom>
        </p:spPr>
      </p:pic>
      <p:pic>
        <p:nvPicPr>
          <p:cNvPr id="14" name="Bildobjekt 1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2244571" y="2721067"/>
            <a:ext cx="1676400" cy="1828800"/>
          </a:xfrm>
          <a:prstGeom prst="rect">
            <a:avLst/>
          </a:prstGeom>
        </p:spPr>
      </p:pic>
      <p:sp>
        <p:nvSpPr>
          <p:cNvPr id="12" name="Platshållare för bildnummer 11"/>
          <p:cNvSpPr>
            <a:spLocks noGrp="1"/>
          </p:cNvSpPr>
          <p:nvPr>
            <p:ph type="sldNum" sz="quarter" idx="12"/>
          </p:nvPr>
        </p:nvSpPr>
        <p:spPr/>
        <p:txBody>
          <a:bodyPr/>
          <a:lstStyle/>
          <a:p>
            <a:fld id="{355B6193-B5E9-164A-B147-48CC2067F3BF}" type="slidenum">
              <a:rPr lang="en-US" smtClean="0"/>
              <a:pPr/>
              <a:t>6</a:t>
            </a:fld>
            <a:endParaRPr lang="en-US" dirty="0"/>
          </a:p>
        </p:txBody>
      </p:sp>
      <p:sp>
        <p:nvSpPr>
          <p:cNvPr id="15" name="Platshållare för sidfot 14"/>
          <p:cNvSpPr>
            <a:spLocks noGrp="1"/>
          </p:cNvSpPr>
          <p:nvPr>
            <p:ph type="ftr" sz="quarter" idx="11"/>
          </p:nvPr>
        </p:nvSpPr>
        <p:spPr/>
        <p:txBody>
          <a:bodyPr/>
          <a:lstStyle/>
          <a:p>
            <a:r>
              <a:rPr lang="sv-SE" smtClean="0"/>
              <a:t>Törneke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9"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p:stCondLst>
                              <p:cond delay="0"/>
                            </p:stCondLst>
                            <p:childTnLst>
                              <p:par>
                                <p:cTn id="31" presetID="9"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1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1000" fill="hold"/>
                                        <p:tgtEl>
                                          <p:spTgt spid="13"/>
                                        </p:tgtEl>
                                        <p:attrNameLst>
                                          <p:attrName>ppt_x</p:attrName>
                                        </p:attrNameLst>
                                      </p:cBhvr>
                                      <p:tavLst>
                                        <p:tav tm="0">
                                          <p:val>
                                            <p:strVal val="#ppt_x-.2"/>
                                          </p:val>
                                        </p:tav>
                                        <p:tav tm="100000">
                                          <p:val>
                                            <p:strVal val="#ppt_x"/>
                                          </p:val>
                                        </p:tav>
                                      </p:tavLst>
                                    </p:anim>
                                    <p:anim calcmode="lin" valueType="num">
                                      <p:cBhvr>
                                        <p:cTn id="4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6" dur="1000"/>
                                        <p:tgtEl>
                                          <p:spTgt spid="13"/>
                                        </p:tgtEl>
                                      </p:cBhvr>
                                    </p:animEffect>
                                  </p:childTnLst>
                                </p:cTn>
                              </p:par>
                            </p:childTnLst>
                          </p:cTn>
                        </p:par>
                        <p:par>
                          <p:cTn id="47" fill="hold">
                            <p:stCondLst>
                              <p:cond delay="1000"/>
                            </p:stCondLst>
                            <p:childTnLst>
                              <p:par>
                                <p:cTn id="48" presetID="29" presetClass="entr" presetSubtype="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2000" fill="hold"/>
                                        <p:tgtEl>
                                          <p:spTgt spid="14"/>
                                        </p:tgtEl>
                                        <p:attrNameLst>
                                          <p:attrName>ppt_x</p:attrName>
                                        </p:attrNameLst>
                                      </p:cBhvr>
                                      <p:tavLst>
                                        <p:tav tm="0">
                                          <p:val>
                                            <p:strVal val="#ppt_x-.2"/>
                                          </p:val>
                                        </p:tav>
                                        <p:tav tm="100000">
                                          <p:val>
                                            <p:strVal val="#ppt_x"/>
                                          </p:val>
                                        </p:tav>
                                      </p:tavLst>
                                    </p:anim>
                                    <p:anim calcmode="lin" valueType="num">
                                      <p:cBhvr>
                                        <p:cTn id="51"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9024" y="462897"/>
            <a:ext cx="7272339" cy="1339009"/>
          </a:xfrm>
        </p:spPr>
        <p:txBody>
          <a:bodyPr/>
          <a:lstStyle/>
          <a:p>
            <a:r>
              <a:rPr lang="sv-SE" sz="4000" dirty="0" err="1" smtClean="0">
                <a:latin typeface="Times New Roman"/>
                <a:cs typeface="Times New Roman"/>
              </a:rPr>
              <a:t>Relating</a:t>
            </a:r>
            <a:r>
              <a:rPr lang="sv-SE" sz="4000" dirty="0" smtClean="0">
                <a:latin typeface="Times New Roman"/>
                <a:cs typeface="Times New Roman"/>
              </a:rPr>
              <a:t> </a:t>
            </a:r>
            <a:r>
              <a:rPr lang="sv-SE" sz="4000" dirty="0" err="1" smtClean="0">
                <a:latin typeface="Times New Roman"/>
                <a:cs typeface="Times New Roman"/>
              </a:rPr>
              <a:t>controlled</a:t>
            </a:r>
            <a:r>
              <a:rPr lang="sv-SE" sz="4000" dirty="0" smtClean="0">
                <a:latin typeface="Times New Roman"/>
                <a:cs typeface="Times New Roman"/>
              </a:rPr>
              <a:t> by </a:t>
            </a:r>
            <a:r>
              <a:rPr lang="sv-SE" sz="4000" dirty="0" err="1" smtClean="0">
                <a:latin typeface="Times New Roman"/>
                <a:cs typeface="Times New Roman"/>
              </a:rPr>
              <a:t>arbitrary</a:t>
            </a:r>
            <a:r>
              <a:rPr lang="sv-SE" sz="4000" dirty="0" smtClean="0">
                <a:latin typeface="Times New Roman"/>
                <a:cs typeface="Times New Roman"/>
              </a:rPr>
              <a:t> </a:t>
            </a:r>
            <a:r>
              <a:rPr lang="sv-SE" sz="4000" dirty="0" err="1" smtClean="0">
                <a:latin typeface="Times New Roman"/>
                <a:cs typeface="Times New Roman"/>
              </a:rPr>
              <a:t>contextual</a:t>
            </a:r>
            <a:r>
              <a:rPr lang="sv-SE" sz="4000" dirty="0" smtClean="0">
                <a:latin typeface="Times New Roman"/>
                <a:cs typeface="Times New Roman"/>
              </a:rPr>
              <a:t> </a:t>
            </a:r>
            <a:r>
              <a:rPr lang="sv-SE" sz="4000" dirty="0" err="1" smtClean="0">
                <a:latin typeface="Times New Roman"/>
                <a:cs typeface="Times New Roman"/>
              </a:rPr>
              <a:t>cues</a:t>
            </a:r>
            <a:endParaRPr lang="sv-SE" sz="4000" dirty="0"/>
          </a:p>
        </p:txBody>
      </p:sp>
      <p:sp>
        <p:nvSpPr>
          <p:cNvPr id="3" name="Platshållare för innehåll 2"/>
          <p:cNvSpPr>
            <a:spLocks noGrp="1"/>
          </p:cNvSpPr>
          <p:nvPr>
            <p:ph idx="1"/>
          </p:nvPr>
        </p:nvSpPr>
        <p:spPr>
          <a:xfrm>
            <a:off x="1089024" y="1932578"/>
            <a:ext cx="7272339" cy="4011903"/>
          </a:xfrm>
        </p:spPr>
        <p:txBody>
          <a:bodyPr/>
          <a:lstStyle/>
          <a:p>
            <a:pPr>
              <a:buNone/>
            </a:pPr>
            <a:r>
              <a:rPr lang="sv-SE" dirty="0" smtClean="0"/>
              <a:t>	Humans </a:t>
            </a:r>
            <a:r>
              <a:rPr lang="sv-SE" dirty="0" err="1" smtClean="0"/>
              <a:t>teach</a:t>
            </a:r>
            <a:r>
              <a:rPr lang="sv-SE" dirty="0" smtClean="0"/>
              <a:t> </a:t>
            </a:r>
            <a:r>
              <a:rPr lang="sv-SE" dirty="0" err="1" smtClean="0"/>
              <a:t>their</a:t>
            </a:r>
            <a:r>
              <a:rPr lang="sv-SE" dirty="0" smtClean="0"/>
              <a:t> </a:t>
            </a:r>
            <a:r>
              <a:rPr lang="sv-SE" dirty="0" err="1" smtClean="0"/>
              <a:t>offspring</a:t>
            </a:r>
            <a:r>
              <a:rPr lang="sv-SE" dirty="0" smtClean="0"/>
              <a:t> to abstract </a:t>
            </a:r>
            <a:r>
              <a:rPr lang="sv-SE" dirty="0" err="1" smtClean="0"/>
              <a:t>arbitrary</a:t>
            </a:r>
            <a:r>
              <a:rPr lang="sv-SE" dirty="0" smtClean="0"/>
              <a:t> stimuli (sounds, </a:t>
            </a:r>
            <a:r>
              <a:rPr lang="sv-SE" dirty="0" err="1" smtClean="0"/>
              <a:t>words</a:t>
            </a:r>
            <a:r>
              <a:rPr lang="sv-SE" dirty="0" smtClean="0"/>
              <a:t>, </a:t>
            </a:r>
            <a:r>
              <a:rPr lang="sv-SE" dirty="0" err="1" smtClean="0"/>
              <a:t>gestures</a:t>
            </a:r>
            <a:r>
              <a:rPr lang="sv-SE" dirty="0" smtClean="0"/>
              <a:t>) to </a:t>
            </a:r>
            <a:r>
              <a:rPr lang="sv-SE" dirty="0" err="1" smtClean="0"/>
              <a:t>controll</a:t>
            </a:r>
            <a:r>
              <a:rPr lang="sv-SE" dirty="0" smtClean="0"/>
              <a:t> relations and </a:t>
            </a:r>
            <a:r>
              <a:rPr lang="sv-SE" dirty="0" err="1" smtClean="0"/>
              <a:t>thereby</a:t>
            </a:r>
            <a:r>
              <a:rPr lang="sv-SE" dirty="0" smtClean="0"/>
              <a:t> alter stimulus </a:t>
            </a:r>
            <a:r>
              <a:rPr lang="sv-SE" dirty="0" err="1" smtClean="0"/>
              <a:t>function</a:t>
            </a:r>
            <a:endParaRPr lang="sv-SE" dirty="0"/>
          </a:p>
        </p:txBody>
      </p:sp>
      <p:sp>
        <p:nvSpPr>
          <p:cNvPr id="4" name="Platshållare för sidfot 3"/>
          <p:cNvSpPr>
            <a:spLocks noGrp="1"/>
          </p:cNvSpPr>
          <p:nvPr>
            <p:ph type="ftr" sz="quarter" idx="11"/>
          </p:nvPr>
        </p:nvSpPr>
        <p:spPr/>
        <p:txBody>
          <a:bodyPr/>
          <a:lstStyle/>
          <a:p>
            <a:r>
              <a:rPr lang="sv-SE" smtClean="0"/>
              <a:t>Törneke</a:t>
            </a:r>
            <a:endParaRPr lang="sv-SE"/>
          </a:p>
        </p:txBody>
      </p:sp>
      <p:sp>
        <p:nvSpPr>
          <p:cNvPr id="5" name="Platshållare för bildnummer 4"/>
          <p:cNvSpPr>
            <a:spLocks noGrp="1"/>
          </p:cNvSpPr>
          <p:nvPr>
            <p:ph type="sldNum" sz="quarter" idx="12"/>
          </p:nvPr>
        </p:nvSpPr>
        <p:spPr/>
        <p:txBody>
          <a:bodyPr/>
          <a:lstStyle/>
          <a:p>
            <a:fld id="{14E560E1-4A00-484B-97DC-47E284BB12D9}" type="slidenum">
              <a:rPr lang="sv-SE" smtClean="0"/>
              <a:pPr/>
              <a:t>7</a:t>
            </a:fld>
            <a:endParaRPr lang="sv-SE"/>
          </a:p>
        </p:txBody>
      </p:sp>
      <p:sp>
        <p:nvSpPr>
          <p:cNvPr id="10" name="textruta 9"/>
          <p:cNvSpPr txBox="1"/>
          <p:nvPr/>
        </p:nvSpPr>
        <p:spPr>
          <a:xfrm>
            <a:off x="2200713" y="3518378"/>
            <a:ext cx="1725013" cy="707886"/>
          </a:xfrm>
          <a:prstGeom prst="rect">
            <a:avLst/>
          </a:prstGeom>
          <a:noFill/>
        </p:spPr>
        <p:txBody>
          <a:bodyPr wrap="square" rtlCol="0">
            <a:spAutoFit/>
          </a:bodyPr>
          <a:lstStyle/>
          <a:p>
            <a:r>
              <a:rPr lang="sv-SE" sz="4000" dirty="0" smtClean="0"/>
              <a:t>   &gt;</a:t>
            </a:r>
            <a:endParaRPr lang="sv-SE" sz="4000" dirty="0"/>
          </a:p>
        </p:txBody>
      </p:sp>
      <p:sp>
        <p:nvSpPr>
          <p:cNvPr id="11" name="textruta 10"/>
          <p:cNvSpPr txBox="1"/>
          <p:nvPr/>
        </p:nvSpPr>
        <p:spPr>
          <a:xfrm>
            <a:off x="4596930" y="3578564"/>
            <a:ext cx="2148969" cy="707886"/>
          </a:xfrm>
          <a:prstGeom prst="rect">
            <a:avLst/>
          </a:prstGeom>
          <a:noFill/>
        </p:spPr>
        <p:txBody>
          <a:bodyPr wrap="square" rtlCol="0">
            <a:spAutoFit/>
          </a:bodyPr>
          <a:lstStyle/>
          <a:p>
            <a:r>
              <a:rPr lang="sv-SE" sz="2800" dirty="0" smtClean="0"/>
              <a:t>   </a:t>
            </a:r>
            <a:r>
              <a:rPr lang="sv-SE" sz="4000" dirty="0" smtClean="0"/>
              <a:t>     =</a:t>
            </a:r>
            <a:endParaRPr lang="sv-SE" sz="4000" dirty="0"/>
          </a:p>
        </p:txBody>
      </p:sp>
      <p:sp>
        <p:nvSpPr>
          <p:cNvPr id="13" name="textruta 12"/>
          <p:cNvSpPr txBox="1"/>
          <p:nvPr/>
        </p:nvSpPr>
        <p:spPr>
          <a:xfrm>
            <a:off x="3063220" y="4948169"/>
            <a:ext cx="2646390" cy="369332"/>
          </a:xfrm>
          <a:prstGeom prst="rect">
            <a:avLst/>
          </a:prstGeom>
          <a:noFill/>
        </p:spPr>
        <p:txBody>
          <a:bodyPr wrap="none" rtlCol="0">
            <a:spAutoFit/>
          </a:bodyPr>
          <a:lstStyle/>
          <a:p>
            <a:r>
              <a:rPr lang="sv-SE" dirty="0" smtClean="0"/>
              <a:t> is the same as 10000 euros</a:t>
            </a:r>
            <a:endParaRPr lang="sv-SE" dirty="0"/>
          </a:p>
        </p:txBody>
      </p:sp>
      <p:sp>
        <p:nvSpPr>
          <p:cNvPr id="14" name="textruta 13"/>
          <p:cNvSpPr txBox="1"/>
          <p:nvPr/>
        </p:nvSpPr>
        <p:spPr>
          <a:xfrm>
            <a:off x="3068474" y="4967477"/>
            <a:ext cx="3814754" cy="369332"/>
          </a:xfrm>
          <a:prstGeom prst="rect">
            <a:avLst/>
          </a:prstGeom>
          <a:noFill/>
        </p:spPr>
        <p:txBody>
          <a:bodyPr wrap="none" rtlCol="0">
            <a:spAutoFit/>
          </a:bodyPr>
          <a:lstStyle/>
          <a:p>
            <a:r>
              <a:rPr lang="sv-SE" dirty="0" smtClean="0"/>
              <a:t>is the same as a </a:t>
            </a:r>
            <a:r>
              <a:rPr lang="sv-SE" dirty="0" err="1" smtClean="0"/>
              <a:t>hard</a:t>
            </a:r>
            <a:r>
              <a:rPr lang="sv-SE" dirty="0" smtClean="0"/>
              <a:t> </a:t>
            </a:r>
            <a:r>
              <a:rPr lang="sv-SE" dirty="0" err="1" smtClean="0"/>
              <a:t>punch</a:t>
            </a:r>
            <a:r>
              <a:rPr lang="sv-SE" dirty="0" smtClean="0"/>
              <a:t> on the </a:t>
            </a:r>
            <a:r>
              <a:rPr lang="sv-SE" dirty="0" err="1" smtClean="0"/>
              <a:t>nose</a:t>
            </a:r>
            <a:endParaRPr lang="sv-SE" dirty="0"/>
          </a:p>
        </p:txBody>
      </p:sp>
      <p:sp>
        <p:nvSpPr>
          <p:cNvPr id="23" name="Line 7"/>
          <p:cNvSpPr>
            <a:spLocks noChangeShapeType="1"/>
          </p:cNvSpPr>
          <p:nvPr/>
        </p:nvSpPr>
        <p:spPr bwMode="auto">
          <a:xfrm flipH="1">
            <a:off x="3942607" y="3578166"/>
            <a:ext cx="390392" cy="144463"/>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24" name="Line 8"/>
          <p:cNvSpPr>
            <a:spLocks noChangeShapeType="1"/>
          </p:cNvSpPr>
          <p:nvPr/>
        </p:nvSpPr>
        <p:spPr bwMode="auto">
          <a:xfrm>
            <a:off x="3942607" y="3722628"/>
            <a:ext cx="858176"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25" name="Line 9"/>
          <p:cNvSpPr>
            <a:spLocks noChangeShapeType="1"/>
          </p:cNvSpPr>
          <p:nvPr/>
        </p:nvSpPr>
        <p:spPr bwMode="auto">
          <a:xfrm flipH="1">
            <a:off x="4489501" y="3722628"/>
            <a:ext cx="311282" cy="43180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26" name="Line 10"/>
          <p:cNvSpPr>
            <a:spLocks noChangeShapeType="1"/>
          </p:cNvSpPr>
          <p:nvPr/>
        </p:nvSpPr>
        <p:spPr bwMode="auto">
          <a:xfrm flipH="1" flipV="1">
            <a:off x="4255609" y="4009966"/>
            <a:ext cx="233892" cy="144463"/>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27" name="Line 11"/>
          <p:cNvSpPr>
            <a:spLocks noChangeShapeType="1"/>
          </p:cNvSpPr>
          <p:nvPr/>
        </p:nvSpPr>
        <p:spPr bwMode="auto">
          <a:xfrm flipH="1">
            <a:off x="4176499" y="4009965"/>
            <a:ext cx="79110" cy="71438"/>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0" name="Båge 22"/>
          <p:cNvSpPr>
            <a:spLocks/>
          </p:cNvSpPr>
          <p:nvPr/>
        </p:nvSpPr>
        <p:spPr bwMode="auto">
          <a:xfrm>
            <a:off x="6883228" y="3578564"/>
            <a:ext cx="1554692" cy="647700"/>
          </a:xfrm>
          <a:custGeom>
            <a:avLst/>
            <a:gdLst>
              <a:gd name="T0" fmla="*/ 0 w 43079"/>
              <a:gd name="T1" fmla="*/ 609947 h 21600"/>
              <a:gd name="T2" fmla="*/ 1435100 w 43079"/>
              <a:gd name="T3" fmla="*/ 590756 h 21600"/>
              <a:gd name="T4" fmla="*/ 718333 w 43079"/>
              <a:gd name="T5" fmla="*/ 647700 h 21600"/>
              <a:gd name="T6" fmla="*/ 0 60000 65536"/>
              <a:gd name="T7" fmla="*/ 0 60000 65536"/>
              <a:gd name="T8" fmla="*/ 0 60000 65536"/>
              <a:gd name="T9" fmla="*/ 0 w 43079"/>
              <a:gd name="T10" fmla="*/ 0 h 21600"/>
              <a:gd name="T11" fmla="*/ 43079 w 43079"/>
              <a:gd name="T12" fmla="*/ 21600 h 21600"/>
            </a:gdLst>
            <a:ahLst/>
            <a:cxnLst>
              <a:cxn ang="T6">
                <a:pos x="T0" y="T1"/>
              </a:cxn>
              <a:cxn ang="T7">
                <a:pos x="T2" y="T3"/>
              </a:cxn>
              <a:cxn ang="T8">
                <a:pos x="T4" y="T5"/>
              </a:cxn>
            </a:cxnLst>
            <a:rect l="T9" t="T10" r="T11" b="T12"/>
            <a:pathLst>
              <a:path w="43079" h="21600" fill="none" extrusionOk="0">
                <a:moveTo>
                  <a:pt x="-1" y="20340"/>
                </a:moveTo>
                <a:cubicBezTo>
                  <a:pt x="666" y="8920"/>
                  <a:pt x="10122" y="-1"/>
                  <a:pt x="21563" y="-1"/>
                </a:cubicBezTo>
                <a:cubicBezTo>
                  <a:pt x="32756" y="-1"/>
                  <a:pt x="42095" y="8550"/>
                  <a:pt x="43079" y="19700"/>
                </a:cubicBezTo>
              </a:path>
              <a:path w="43079" h="21600" stroke="0" extrusionOk="0">
                <a:moveTo>
                  <a:pt x="-1" y="20340"/>
                </a:moveTo>
                <a:cubicBezTo>
                  <a:pt x="666" y="8920"/>
                  <a:pt x="10122" y="-1"/>
                  <a:pt x="21563" y="-1"/>
                </a:cubicBezTo>
                <a:cubicBezTo>
                  <a:pt x="32756" y="-1"/>
                  <a:pt x="42095" y="8550"/>
                  <a:pt x="43079" y="19700"/>
                </a:cubicBezTo>
                <a:lnTo>
                  <a:pt x="21563" y="21600"/>
                </a:lnTo>
                <a:close/>
              </a:path>
            </a:pathLst>
          </a:custGeom>
          <a:noFill/>
          <a:ln w="25400" cap="flat" cmpd="sng" algn="ctr">
            <a:solidFill>
              <a:srgbClr val="000000"/>
            </a:solidFill>
            <a:prstDash val="solid"/>
            <a:round/>
            <a:headEnd type="none" w="med" len="med"/>
            <a:tailEnd type="none" w="med" len="med"/>
          </a:ln>
        </p:spPr>
        <p:txBody>
          <a:bodyPr wrap="none" anchor="ctr">
            <a:prstTxWarp prst="textNoShape">
              <a:avLst/>
            </a:prstTxWarp>
          </a:bodyPr>
          <a:lstStyle/>
          <a:p>
            <a:endParaRPr lang="sv-SE"/>
          </a:p>
        </p:txBody>
      </p:sp>
      <p:sp>
        <p:nvSpPr>
          <p:cNvPr id="31" name="Line 23"/>
          <p:cNvSpPr>
            <a:spLocks noChangeShapeType="1"/>
          </p:cNvSpPr>
          <p:nvPr/>
        </p:nvSpPr>
        <p:spPr bwMode="auto">
          <a:xfrm>
            <a:off x="8443079" y="4081802"/>
            <a:ext cx="0"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2" name="Line 24"/>
          <p:cNvSpPr>
            <a:spLocks noChangeShapeType="1"/>
          </p:cNvSpPr>
          <p:nvPr/>
        </p:nvSpPr>
        <p:spPr bwMode="auto">
          <a:xfrm flipH="1">
            <a:off x="7896186" y="4153239"/>
            <a:ext cx="546894"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3" name="Line 25"/>
          <p:cNvSpPr>
            <a:spLocks noChangeShapeType="1"/>
          </p:cNvSpPr>
          <p:nvPr/>
        </p:nvSpPr>
        <p:spPr bwMode="auto">
          <a:xfrm flipH="1" flipV="1">
            <a:off x="7584904" y="3865903"/>
            <a:ext cx="311282" cy="287337"/>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4" name="Line 2"/>
          <p:cNvSpPr>
            <a:spLocks noChangeShapeType="1"/>
          </p:cNvSpPr>
          <p:nvPr/>
        </p:nvSpPr>
        <p:spPr bwMode="auto">
          <a:xfrm>
            <a:off x="960760" y="3722629"/>
            <a:ext cx="780785"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5" name="Line 3"/>
          <p:cNvSpPr>
            <a:spLocks noChangeShapeType="1"/>
          </p:cNvSpPr>
          <p:nvPr/>
        </p:nvSpPr>
        <p:spPr bwMode="auto">
          <a:xfrm>
            <a:off x="1741545" y="3722630"/>
            <a:ext cx="0" cy="360363"/>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6" name="Line 4"/>
          <p:cNvSpPr>
            <a:spLocks noChangeShapeType="1"/>
          </p:cNvSpPr>
          <p:nvPr/>
        </p:nvSpPr>
        <p:spPr bwMode="auto">
          <a:xfrm flipH="1">
            <a:off x="1273761" y="4082992"/>
            <a:ext cx="467783"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7" name="Line 5"/>
          <p:cNvSpPr>
            <a:spLocks noChangeShapeType="1"/>
          </p:cNvSpPr>
          <p:nvPr/>
        </p:nvSpPr>
        <p:spPr bwMode="auto">
          <a:xfrm flipV="1">
            <a:off x="1273761" y="3938530"/>
            <a:ext cx="0" cy="144463"/>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38" name="Line 6"/>
          <p:cNvSpPr>
            <a:spLocks noChangeShapeType="1"/>
          </p:cNvSpPr>
          <p:nvPr/>
        </p:nvSpPr>
        <p:spPr bwMode="auto">
          <a:xfrm>
            <a:off x="1273761" y="3938530"/>
            <a:ext cx="622565"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40" name="Line 7"/>
          <p:cNvSpPr>
            <a:spLocks noChangeShapeType="1"/>
          </p:cNvSpPr>
          <p:nvPr/>
        </p:nvSpPr>
        <p:spPr bwMode="auto">
          <a:xfrm flipH="1">
            <a:off x="2105885" y="4833572"/>
            <a:ext cx="390392" cy="144463"/>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41" name="Line 8"/>
          <p:cNvSpPr>
            <a:spLocks noChangeShapeType="1"/>
          </p:cNvSpPr>
          <p:nvPr/>
        </p:nvSpPr>
        <p:spPr bwMode="auto">
          <a:xfrm>
            <a:off x="2105885" y="4978034"/>
            <a:ext cx="858176" cy="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42" name="Line 9"/>
          <p:cNvSpPr>
            <a:spLocks noChangeShapeType="1"/>
          </p:cNvSpPr>
          <p:nvPr/>
        </p:nvSpPr>
        <p:spPr bwMode="auto">
          <a:xfrm flipH="1">
            <a:off x="2652779" y="4978034"/>
            <a:ext cx="311282" cy="431800"/>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43" name="Line 10"/>
          <p:cNvSpPr>
            <a:spLocks noChangeShapeType="1"/>
          </p:cNvSpPr>
          <p:nvPr/>
        </p:nvSpPr>
        <p:spPr bwMode="auto">
          <a:xfrm flipH="1" flipV="1">
            <a:off x="2418887" y="5265372"/>
            <a:ext cx="233892" cy="144463"/>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p:nvSpPr>
          <p:cNvPr id="44" name="Line 11"/>
          <p:cNvSpPr>
            <a:spLocks noChangeShapeType="1"/>
          </p:cNvSpPr>
          <p:nvPr/>
        </p:nvSpPr>
        <p:spPr bwMode="auto">
          <a:xfrm flipH="1">
            <a:off x="2339777" y="5265371"/>
            <a:ext cx="79110" cy="71438"/>
          </a:xfrm>
          <a:prstGeom prst="line">
            <a:avLst/>
          </a:prstGeom>
          <a:noFill/>
          <a:ln w="25400" cap="flat" cmpd="sng" algn="ctr">
            <a:solidFill>
              <a:srgbClr val="000000"/>
            </a:solidFill>
            <a:prstDash val="solid"/>
            <a:round/>
            <a:headEnd type="none" w="med" len="med"/>
            <a:tailEnd type="none" w="med" len="med"/>
          </a:ln>
        </p:spPr>
        <p:txBody>
          <a:bodyPr>
            <a:prstTxWarp prst="textNoShape">
              <a:avLst/>
            </a:prstTxWarp>
          </a:bodyPr>
          <a:lstStyle/>
          <a:p>
            <a:endParaRPr lang="sv-SE"/>
          </a:p>
        </p:txBody>
      </p:sp>
      <p:sp useBgFill="1">
        <p:nvSpPr>
          <p:cNvPr id="29" name="textruta 28"/>
          <p:cNvSpPr txBox="1"/>
          <p:nvPr/>
        </p:nvSpPr>
        <p:spPr>
          <a:xfrm>
            <a:off x="2105885" y="3665848"/>
            <a:ext cx="1457425" cy="400110"/>
          </a:xfrm>
          <a:prstGeom prst="rect">
            <a:avLst/>
          </a:prstGeom>
        </p:spPr>
        <p:txBody>
          <a:bodyPr wrap="none" rtlCol="0">
            <a:spAutoFit/>
          </a:bodyPr>
          <a:lstStyle/>
          <a:p>
            <a:r>
              <a:rPr lang="en-US" sz="2000" dirty="0" smtClean="0"/>
              <a:t>is more than</a:t>
            </a:r>
            <a:endParaRPr lang="en-US" sz="2000" dirty="0"/>
          </a:p>
        </p:txBody>
      </p:sp>
      <p:sp useBgFill="1">
        <p:nvSpPr>
          <p:cNvPr id="39" name="textruta 38"/>
          <p:cNvSpPr txBox="1"/>
          <p:nvPr/>
        </p:nvSpPr>
        <p:spPr>
          <a:xfrm>
            <a:off x="4932244" y="3681293"/>
            <a:ext cx="1811213" cy="400110"/>
          </a:xfrm>
          <a:prstGeom prst="rect">
            <a:avLst/>
          </a:prstGeom>
        </p:spPr>
        <p:txBody>
          <a:bodyPr wrap="none" rtlCol="0">
            <a:spAutoFit/>
          </a:bodyPr>
          <a:lstStyle/>
          <a:p>
            <a:r>
              <a:rPr lang="en-US" sz="2000" dirty="0" smtClean="0"/>
              <a:t>   is the same as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9"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ssolve">
                                      <p:cBhvr>
                                        <p:cTn id="60" dur="500"/>
                                        <p:tgtEl>
                                          <p:spTgt spid="14"/>
                                        </p:tgtEl>
                                      </p:cBhvr>
                                    </p:animEffec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Effect transition="in" filter="dissolve">
                                      <p:cBhvr>
                                        <p:cTn id="67" dur="500"/>
                                        <p:tgtEl>
                                          <p:spTgt spid="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5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dissolve">
                                      <p:cBhvr>
                                        <p:cTn id="7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11" grpId="0"/>
      <p:bldP spid="13" grpId="0"/>
      <p:bldP spid="13" grpId="1"/>
      <p:bldP spid="14" grpId="0"/>
      <p:bldP spid="23" grpId="0" animBg="1"/>
      <p:bldP spid="24" grpId="0" animBg="1"/>
      <p:bldP spid="25" grpId="0" animBg="1"/>
      <p:bldP spid="26" grpId="0" animBg="1"/>
      <p:bldP spid="27"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41" grpId="0" animBg="1"/>
      <p:bldP spid="42" grpId="0" animBg="1"/>
      <p:bldP spid="43" grpId="0" animBg="1"/>
      <p:bldP spid="44" grpId="0" animBg="1"/>
      <p:bldP spid="29"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560797"/>
            <a:ext cx="9144000" cy="1231900"/>
          </a:xfrm>
        </p:spPr>
        <p:txBody>
          <a:bodyPr/>
          <a:lstStyle/>
          <a:p>
            <a:r>
              <a:rPr lang="sv-SE" sz="4000" dirty="0" err="1" smtClean="0">
                <a:latin typeface="Times New Roman"/>
                <a:cs typeface="Times New Roman"/>
              </a:rPr>
              <a:t>Relating</a:t>
            </a:r>
            <a:r>
              <a:rPr lang="sv-SE" sz="4000" dirty="0" smtClean="0">
                <a:latin typeface="Times New Roman"/>
                <a:cs typeface="Times New Roman"/>
              </a:rPr>
              <a:t> </a:t>
            </a:r>
            <a:r>
              <a:rPr lang="sv-SE" sz="4000" dirty="0" err="1" smtClean="0">
                <a:latin typeface="Times New Roman"/>
                <a:cs typeface="Times New Roman"/>
              </a:rPr>
              <a:t>controlled</a:t>
            </a:r>
            <a:r>
              <a:rPr lang="sv-SE" sz="4000" dirty="0" smtClean="0">
                <a:latin typeface="Times New Roman"/>
                <a:cs typeface="Times New Roman"/>
              </a:rPr>
              <a:t> by </a:t>
            </a:r>
            <a:r>
              <a:rPr lang="sv-SE" sz="4000" dirty="0" err="1" smtClean="0">
                <a:latin typeface="Times New Roman"/>
                <a:cs typeface="Times New Roman"/>
              </a:rPr>
              <a:t>arbitrary</a:t>
            </a:r>
            <a:r>
              <a:rPr lang="sv-SE" sz="4000" dirty="0" smtClean="0">
                <a:latin typeface="Times New Roman"/>
                <a:cs typeface="Times New Roman"/>
              </a:rPr>
              <a:t> </a:t>
            </a:r>
            <a:br>
              <a:rPr lang="sv-SE" sz="4000" dirty="0" smtClean="0">
                <a:latin typeface="Times New Roman"/>
                <a:cs typeface="Times New Roman"/>
              </a:rPr>
            </a:br>
            <a:r>
              <a:rPr lang="sv-SE" sz="4000" dirty="0" err="1" smtClean="0">
                <a:latin typeface="Times New Roman"/>
                <a:cs typeface="Times New Roman"/>
              </a:rPr>
              <a:t>contextual</a:t>
            </a:r>
            <a:r>
              <a:rPr lang="sv-SE" sz="4000" dirty="0" smtClean="0">
                <a:latin typeface="Times New Roman"/>
                <a:cs typeface="Times New Roman"/>
              </a:rPr>
              <a:t> </a:t>
            </a:r>
            <a:r>
              <a:rPr lang="sv-SE" sz="4000" dirty="0" err="1" smtClean="0">
                <a:latin typeface="Times New Roman"/>
                <a:cs typeface="Times New Roman"/>
              </a:rPr>
              <a:t>cues</a:t>
            </a:r>
            <a:endParaRPr lang="en-US" sz="4000" dirty="0"/>
          </a:p>
        </p:txBody>
      </p:sp>
      <p:sp>
        <p:nvSpPr>
          <p:cNvPr id="15" name="Rectangle 28"/>
          <p:cNvSpPr>
            <a:spLocks noChangeArrowheads="1"/>
          </p:cNvSpPr>
          <p:nvPr/>
        </p:nvSpPr>
        <p:spPr bwMode="auto">
          <a:xfrm>
            <a:off x="2392032" y="2674837"/>
            <a:ext cx="1132182" cy="105931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pPr algn="ctr"/>
            <a:endParaRPr lang="sv-SE" dirty="0">
              <a:solidFill>
                <a:srgbClr val="FF0000"/>
              </a:solidFill>
              <a:effectLst/>
            </a:endParaRPr>
          </a:p>
        </p:txBody>
      </p:sp>
      <p:cxnSp>
        <p:nvCxnSpPr>
          <p:cNvPr id="18" name="Rak pil 17"/>
          <p:cNvCxnSpPr/>
          <p:nvPr/>
        </p:nvCxnSpPr>
        <p:spPr>
          <a:xfrm>
            <a:off x="4027850" y="2995486"/>
            <a:ext cx="1225599" cy="14768"/>
          </a:xfrm>
          <a:prstGeom prst="straightConnector1">
            <a:avLst/>
          </a:pr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0" name="Rak pil 19"/>
          <p:cNvCxnSpPr/>
          <p:nvPr/>
        </p:nvCxnSpPr>
        <p:spPr>
          <a:xfrm rot="10800000">
            <a:off x="4027850" y="3322853"/>
            <a:ext cx="1225599" cy="1588"/>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21" name="Rak pil 20"/>
          <p:cNvCxnSpPr/>
          <p:nvPr/>
        </p:nvCxnSpPr>
        <p:spPr>
          <a:xfrm rot="5400000">
            <a:off x="2158240" y="4541787"/>
            <a:ext cx="1074081" cy="1588"/>
          </a:xfrm>
          <a:prstGeom prst="straightConnector1">
            <a:avLst/>
          </a:pr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2" name="Rak pil 21"/>
          <p:cNvCxnSpPr/>
          <p:nvPr/>
        </p:nvCxnSpPr>
        <p:spPr>
          <a:xfrm rot="10800000" flipV="1">
            <a:off x="3809840" y="3734151"/>
            <a:ext cx="1704188" cy="1515542"/>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24" name="Rak pil 23"/>
          <p:cNvCxnSpPr/>
          <p:nvPr/>
        </p:nvCxnSpPr>
        <p:spPr>
          <a:xfrm flipV="1">
            <a:off x="3809841" y="4005540"/>
            <a:ext cx="1938348" cy="1811198"/>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25" name="Rak pil 24"/>
          <p:cNvCxnSpPr/>
          <p:nvPr/>
        </p:nvCxnSpPr>
        <p:spPr>
          <a:xfrm rot="5400000" flipH="1" flipV="1">
            <a:off x="2537031" y="4530507"/>
            <a:ext cx="1096642" cy="1588"/>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28" name="Rectangle 28"/>
          <p:cNvSpPr>
            <a:spLocks noChangeArrowheads="1"/>
          </p:cNvSpPr>
          <p:nvPr/>
        </p:nvSpPr>
        <p:spPr bwMode="auto">
          <a:xfrm>
            <a:off x="2392032" y="5249693"/>
            <a:ext cx="1132182" cy="105931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ctr"/>
            <a:endParaRPr lang="sv-SE" dirty="0">
              <a:solidFill>
                <a:srgbClr val="FFFF00"/>
              </a:solidFill>
              <a:effectLst/>
            </a:endParaRPr>
          </a:p>
        </p:txBody>
      </p:sp>
      <p:sp>
        <p:nvSpPr>
          <p:cNvPr id="29" name="Rectangle 28"/>
          <p:cNvSpPr>
            <a:spLocks noChangeArrowheads="1"/>
          </p:cNvSpPr>
          <p:nvPr/>
        </p:nvSpPr>
        <p:spPr bwMode="auto">
          <a:xfrm>
            <a:off x="5748189" y="2674837"/>
            <a:ext cx="1132182" cy="1059313"/>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pPr algn="ctr"/>
            <a:endParaRPr lang="sv-SE" dirty="0">
              <a:solidFill>
                <a:srgbClr val="FF0000"/>
              </a:solidFill>
              <a:effectLst/>
            </a:endParaRPr>
          </a:p>
        </p:txBody>
      </p:sp>
      <p:sp>
        <p:nvSpPr>
          <p:cNvPr id="34" name="textruta 33"/>
          <p:cNvSpPr txBox="1"/>
          <p:nvPr/>
        </p:nvSpPr>
        <p:spPr>
          <a:xfrm>
            <a:off x="728607" y="4363684"/>
            <a:ext cx="1965880" cy="369332"/>
          </a:xfrm>
          <a:prstGeom prst="rect">
            <a:avLst/>
          </a:prstGeom>
          <a:noFill/>
        </p:spPr>
        <p:txBody>
          <a:bodyPr wrap="square" rtlCol="0">
            <a:spAutoFit/>
          </a:bodyPr>
          <a:lstStyle/>
          <a:p>
            <a:r>
              <a:rPr lang="en-US" dirty="0" smtClean="0"/>
              <a:t>  MORE THAN</a:t>
            </a:r>
            <a:endParaRPr lang="en-US" dirty="0"/>
          </a:p>
        </p:txBody>
      </p:sp>
      <p:sp>
        <p:nvSpPr>
          <p:cNvPr id="41" name="textruta 40"/>
          <p:cNvSpPr txBox="1"/>
          <p:nvPr/>
        </p:nvSpPr>
        <p:spPr>
          <a:xfrm>
            <a:off x="3809839" y="2490171"/>
            <a:ext cx="1376248" cy="369332"/>
          </a:xfrm>
          <a:prstGeom prst="rect">
            <a:avLst/>
          </a:prstGeom>
          <a:noFill/>
        </p:spPr>
        <p:txBody>
          <a:bodyPr wrap="none" rtlCol="0">
            <a:spAutoFit/>
          </a:bodyPr>
          <a:lstStyle/>
          <a:p>
            <a:r>
              <a:rPr lang="en-US" dirty="0" smtClean="0"/>
              <a:t>LESS THAN</a:t>
            </a:r>
            <a:endParaRPr lang="en-US" dirty="0"/>
          </a:p>
        </p:txBody>
      </p:sp>
      <p:sp>
        <p:nvSpPr>
          <p:cNvPr id="17" name="Platshållare för bildnummer 16"/>
          <p:cNvSpPr>
            <a:spLocks noGrp="1"/>
          </p:cNvSpPr>
          <p:nvPr>
            <p:ph type="sldNum" sz="quarter" idx="12"/>
          </p:nvPr>
        </p:nvSpPr>
        <p:spPr/>
        <p:txBody>
          <a:bodyPr/>
          <a:lstStyle/>
          <a:p>
            <a:fld id="{7772F59F-E7E6-A747-AECD-56F2AF723B38}" type="slidenum">
              <a:rPr lang="en-US" smtClean="0"/>
              <a:pPr/>
              <a:t>8</a:t>
            </a:fld>
            <a:endParaRPr lang="en-US" dirty="0"/>
          </a:p>
        </p:txBody>
      </p:sp>
      <p:sp>
        <p:nvSpPr>
          <p:cNvPr id="19" name="Platshållare för sidfot 18"/>
          <p:cNvSpPr>
            <a:spLocks noGrp="1"/>
          </p:cNvSpPr>
          <p:nvPr>
            <p:ph type="ftr" sz="quarter" idx="11"/>
          </p:nvPr>
        </p:nvSpPr>
        <p:spPr/>
        <p:txBody>
          <a:bodyPr/>
          <a:lstStyle/>
          <a:p>
            <a:r>
              <a:rPr lang="sv-SE" smtClean="0"/>
              <a:t>Törneke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dissolve">
                                      <p:cBhvr>
                                        <p:cTn id="18" dur="500"/>
                                        <p:tgtEl>
                                          <p:spTgt spid="41"/>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par>
                                <p:cTn id="22" presetID="9"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dissolve">
                                      <p:cBhvr>
                                        <p:cTn id="24" dur="500"/>
                                        <p:tgtEl>
                                          <p:spTgt spid="18"/>
                                        </p:tgtEl>
                                      </p:cBhvr>
                                    </p:animEffect>
                                  </p:childTnLst>
                                </p:cTn>
                              </p:par>
                              <p:par>
                                <p:cTn id="25" presetID="9"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dissolve">
                                      <p:cBhvr>
                                        <p:cTn id="40" dur="500"/>
                                        <p:tgtEl>
                                          <p:spTgt spid="22"/>
                                        </p:tgtEl>
                                      </p:cBhvr>
                                    </p:animEffect>
                                  </p:childTnLst>
                                </p:cTn>
                              </p:par>
                              <p:par>
                                <p:cTn id="41" presetID="9"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dissolve">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4"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0" y="288724"/>
            <a:ext cx="9144000" cy="1231900"/>
          </a:xfrm>
        </p:spPr>
        <p:txBody>
          <a:bodyPr/>
          <a:lstStyle/>
          <a:p>
            <a:r>
              <a:rPr lang="en-US" dirty="0" smtClean="0"/>
              <a:t>Different relations</a:t>
            </a:r>
            <a:endParaRPr lang="en-US" dirty="0"/>
          </a:p>
        </p:txBody>
      </p:sp>
      <p:sp>
        <p:nvSpPr>
          <p:cNvPr id="15" name="Rectangle 28"/>
          <p:cNvSpPr>
            <a:spLocks noChangeArrowheads="1"/>
          </p:cNvSpPr>
          <p:nvPr/>
        </p:nvSpPr>
        <p:spPr bwMode="auto">
          <a:xfrm>
            <a:off x="2392032" y="2674837"/>
            <a:ext cx="1132182" cy="1059313"/>
          </a:xfrm>
          <a:prstGeom prst="rect">
            <a:avLst/>
          </a:prstGeom>
          <a:solidFill>
            <a:srgbClr val="FF0000"/>
          </a:solidFill>
          <a:ln w="9525">
            <a:solidFill>
              <a:schemeClr val="tx1"/>
            </a:solidFill>
            <a:miter lim="800000"/>
            <a:headEnd/>
            <a:tailEnd/>
          </a:ln>
          <a:effectLst/>
        </p:spPr>
        <p:txBody>
          <a:bodyPr wrap="none" anchor="ctr">
            <a:prstTxWarp prst="textNoShape">
              <a:avLst/>
            </a:prstTxWarp>
          </a:bodyPr>
          <a:lstStyle/>
          <a:p>
            <a:pPr algn="ctr"/>
            <a:endParaRPr lang="sv-SE" dirty="0">
              <a:solidFill>
                <a:srgbClr val="FF0000"/>
              </a:solidFill>
              <a:effectLst/>
            </a:endParaRPr>
          </a:p>
        </p:txBody>
      </p:sp>
      <p:cxnSp>
        <p:nvCxnSpPr>
          <p:cNvPr id="18" name="Rak pil 17"/>
          <p:cNvCxnSpPr/>
          <p:nvPr/>
        </p:nvCxnSpPr>
        <p:spPr>
          <a:xfrm>
            <a:off x="4027850" y="2995486"/>
            <a:ext cx="1225599" cy="14768"/>
          </a:xfrm>
          <a:prstGeom prst="straightConnector1">
            <a:avLst/>
          </a:pr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0" name="Rak pil 19"/>
          <p:cNvCxnSpPr/>
          <p:nvPr/>
        </p:nvCxnSpPr>
        <p:spPr>
          <a:xfrm rot="10800000">
            <a:off x="4027850" y="3322853"/>
            <a:ext cx="1225599" cy="1588"/>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21" name="Rak pil 20"/>
          <p:cNvCxnSpPr/>
          <p:nvPr/>
        </p:nvCxnSpPr>
        <p:spPr>
          <a:xfrm rot="5400000">
            <a:off x="2158240" y="4541787"/>
            <a:ext cx="1074081" cy="1588"/>
          </a:xfrm>
          <a:prstGeom prst="straightConnector1">
            <a:avLst/>
          </a:prstGeom>
          <a:ln>
            <a:solidFill>
              <a:srgbClr val="00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22" name="Rak pil 21"/>
          <p:cNvCxnSpPr/>
          <p:nvPr/>
        </p:nvCxnSpPr>
        <p:spPr>
          <a:xfrm rot="10800000" flipV="1">
            <a:off x="3809840" y="3734151"/>
            <a:ext cx="1704188" cy="1515542"/>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24" name="Rak pil 23"/>
          <p:cNvCxnSpPr/>
          <p:nvPr/>
        </p:nvCxnSpPr>
        <p:spPr>
          <a:xfrm flipV="1">
            <a:off x="3809841" y="4005540"/>
            <a:ext cx="1938348" cy="1811198"/>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cxnSp>
        <p:nvCxnSpPr>
          <p:cNvPr id="25" name="Rak pil 24"/>
          <p:cNvCxnSpPr/>
          <p:nvPr/>
        </p:nvCxnSpPr>
        <p:spPr>
          <a:xfrm rot="5400000" flipH="1" flipV="1">
            <a:off x="2537031" y="4530507"/>
            <a:ext cx="1096642" cy="1588"/>
          </a:xfrm>
          <a:prstGeom prst="straightConnector1">
            <a:avLst/>
          </a:prstGeom>
          <a:ln w="19050" cap="flat" cmpd="sng" algn="ctr">
            <a:solidFill>
              <a:srgbClr val="000000"/>
            </a:solidFill>
            <a:prstDash val="dash"/>
            <a:round/>
            <a:headEnd type="none" w="med" len="med"/>
            <a:tailEnd type="arrow" w="lg" len="lg"/>
          </a:ln>
        </p:spPr>
        <p:style>
          <a:lnRef idx="2">
            <a:schemeClr val="accent1"/>
          </a:lnRef>
          <a:fillRef idx="0">
            <a:schemeClr val="accent1"/>
          </a:fillRef>
          <a:effectRef idx="1">
            <a:schemeClr val="accent1"/>
          </a:effectRef>
          <a:fontRef idx="minor">
            <a:schemeClr val="tx1"/>
          </a:fontRef>
        </p:style>
      </p:cxnSp>
      <p:sp>
        <p:nvSpPr>
          <p:cNvPr id="28" name="Rectangle 28"/>
          <p:cNvSpPr>
            <a:spLocks noChangeArrowheads="1"/>
          </p:cNvSpPr>
          <p:nvPr/>
        </p:nvSpPr>
        <p:spPr bwMode="auto">
          <a:xfrm>
            <a:off x="2392032" y="5249693"/>
            <a:ext cx="1132182" cy="1059313"/>
          </a:xfrm>
          <a:prstGeom prst="rect">
            <a:avLst/>
          </a:prstGeom>
          <a:solidFill>
            <a:srgbClr val="FFFF00"/>
          </a:solidFill>
          <a:ln w="9525">
            <a:solidFill>
              <a:schemeClr val="tx1"/>
            </a:solidFill>
            <a:miter lim="800000"/>
            <a:headEnd/>
            <a:tailEnd/>
          </a:ln>
          <a:effectLst/>
        </p:spPr>
        <p:txBody>
          <a:bodyPr wrap="none" anchor="ctr">
            <a:prstTxWarp prst="textNoShape">
              <a:avLst/>
            </a:prstTxWarp>
          </a:bodyPr>
          <a:lstStyle/>
          <a:p>
            <a:pPr algn="ctr"/>
            <a:endParaRPr lang="sv-SE" dirty="0">
              <a:solidFill>
                <a:srgbClr val="FFFF00"/>
              </a:solidFill>
              <a:effectLst/>
            </a:endParaRPr>
          </a:p>
        </p:txBody>
      </p:sp>
      <p:sp>
        <p:nvSpPr>
          <p:cNvPr id="29" name="Rectangle 28"/>
          <p:cNvSpPr>
            <a:spLocks noChangeArrowheads="1"/>
          </p:cNvSpPr>
          <p:nvPr/>
        </p:nvSpPr>
        <p:spPr bwMode="auto">
          <a:xfrm>
            <a:off x="5748189" y="2674837"/>
            <a:ext cx="1132182" cy="1059313"/>
          </a:xfrm>
          <a:prstGeom prst="rect">
            <a:avLst/>
          </a:prstGeom>
          <a:solidFill>
            <a:srgbClr val="0000FF"/>
          </a:solidFill>
          <a:ln w="9525">
            <a:solidFill>
              <a:schemeClr val="tx1"/>
            </a:solidFill>
            <a:miter lim="800000"/>
            <a:headEnd/>
            <a:tailEnd/>
          </a:ln>
          <a:effectLst/>
        </p:spPr>
        <p:txBody>
          <a:bodyPr wrap="none" anchor="ctr">
            <a:prstTxWarp prst="textNoShape">
              <a:avLst/>
            </a:prstTxWarp>
          </a:bodyPr>
          <a:lstStyle/>
          <a:p>
            <a:pPr algn="ctr"/>
            <a:endParaRPr lang="sv-SE" dirty="0">
              <a:solidFill>
                <a:srgbClr val="FF0000"/>
              </a:solidFill>
              <a:effectLst/>
            </a:endParaRPr>
          </a:p>
        </p:txBody>
      </p:sp>
      <p:sp>
        <p:nvSpPr>
          <p:cNvPr id="34" name="textruta 33"/>
          <p:cNvSpPr txBox="1"/>
          <p:nvPr/>
        </p:nvSpPr>
        <p:spPr>
          <a:xfrm>
            <a:off x="770240" y="4363684"/>
            <a:ext cx="1924245" cy="369332"/>
          </a:xfrm>
          <a:prstGeom prst="rect">
            <a:avLst/>
          </a:prstGeom>
          <a:noFill/>
        </p:spPr>
        <p:txBody>
          <a:bodyPr wrap="square" rtlCol="0">
            <a:spAutoFit/>
          </a:bodyPr>
          <a:lstStyle/>
          <a:p>
            <a:r>
              <a:rPr lang="en-US" dirty="0" smtClean="0"/>
              <a:t>    MORE THAN</a:t>
            </a:r>
            <a:endParaRPr lang="en-US" dirty="0"/>
          </a:p>
        </p:txBody>
      </p:sp>
      <p:sp>
        <p:nvSpPr>
          <p:cNvPr id="41" name="textruta 40"/>
          <p:cNvSpPr txBox="1"/>
          <p:nvPr/>
        </p:nvSpPr>
        <p:spPr>
          <a:xfrm>
            <a:off x="4081053" y="2490171"/>
            <a:ext cx="1376248" cy="369332"/>
          </a:xfrm>
          <a:prstGeom prst="rect">
            <a:avLst/>
          </a:prstGeom>
          <a:noFill/>
        </p:spPr>
        <p:txBody>
          <a:bodyPr wrap="none" rtlCol="0">
            <a:spAutoFit/>
          </a:bodyPr>
          <a:lstStyle/>
          <a:p>
            <a:r>
              <a:rPr lang="en-US" dirty="0" smtClean="0"/>
              <a:t>LESS THAN</a:t>
            </a:r>
            <a:endParaRPr lang="en-US" dirty="0"/>
          </a:p>
        </p:txBody>
      </p:sp>
      <p:sp>
        <p:nvSpPr>
          <p:cNvPr id="17" name="Platshållare för bildnummer 16"/>
          <p:cNvSpPr>
            <a:spLocks noGrp="1"/>
          </p:cNvSpPr>
          <p:nvPr>
            <p:ph type="sldNum" sz="quarter" idx="12"/>
          </p:nvPr>
        </p:nvSpPr>
        <p:spPr/>
        <p:txBody>
          <a:bodyPr/>
          <a:lstStyle/>
          <a:p>
            <a:fld id="{7772F59F-E7E6-A747-AECD-56F2AF723B38}" type="slidenum">
              <a:rPr lang="en-US" smtClean="0"/>
              <a:pPr/>
              <a:t>9</a:t>
            </a:fld>
            <a:endParaRPr lang="en-US"/>
          </a:p>
        </p:txBody>
      </p:sp>
      <p:sp>
        <p:nvSpPr>
          <p:cNvPr id="19" name="Platshållare för sidfot 18"/>
          <p:cNvSpPr>
            <a:spLocks noGrp="1"/>
          </p:cNvSpPr>
          <p:nvPr>
            <p:ph type="ftr" sz="quarter" idx="11"/>
          </p:nvPr>
        </p:nvSpPr>
        <p:spPr/>
        <p:txBody>
          <a:bodyPr/>
          <a:lstStyle/>
          <a:p>
            <a:r>
              <a:rPr lang="sv-SE" smtClean="0"/>
              <a:t>Törneke</a:t>
            </a:r>
            <a:endParaRPr lang="en-US"/>
          </a:p>
        </p:txBody>
      </p:sp>
      <p:sp useBgFill="1">
        <p:nvSpPr>
          <p:cNvPr id="23" name="textruta 22"/>
          <p:cNvSpPr txBox="1"/>
          <p:nvPr/>
        </p:nvSpPr>
        <p:spPr>
          <a:xfrm>
            <a:off x="3758375" y="2490171"/>
            <a:ext cx="1989814" cy="369332"/>
          </a:xfrm>
          <a:prstGeom prst="rect">
            <a:avLst/>
          </a:prstGeom>
        </p:spPr>
        <p:txBody>
          <a:bodyPr wrap="square" rtlCol="0">
            <a:spAutoFit/>
          </a:bodyPr>
          <a:lstStyle/>
          <a:p>
            <a:r>
              <a:rPr lang="en-US" dirty="0" smtClean="0"/>
              <a:t>   IN FRONT OF</a:t>
            </a:r>
            <a:endParaRPr lang="en-US" dirty="0"/>
          </a:p>
        </p:txBody>
      </p:sp>
      <p:sp useBgFill="1">
        <p:nvSpPr>
          <p:cNvPr id="26" name="textruta 25"/>
          <p:cNvSpPr txBox="1"/>
          <p:nvPr/>
        </p:nvSpPr>
        <p:spPr>
          <a:xfrm>
            <a:off x="934519" y="4363684"/>
            <a:ext cx="1515221" cy="369332"/>
          </a:xfrm>
          <a:prstGeom prst="rect">
            <a:avLst/>
          </a:prstGeom>
        </p:spPr>
        <p:txBody>
          <a:bodyPr wrap="none" rtlCol="0">
            <a:spAutoFit/>
          </a:bodyPr>
          <a:lstStyle/>
          <a:p>
            <a:r>
              <a:rPr lang="en-US" dirty="0" smtClean="0"/>
              <a:t>        BEHIND       </a:t>
            </a:r>
            <a:endParaRPr lang="en-US" dirty="0"/>
          </a:p>
        </p:txBody>
      </p:sp>
      <p:sp useBgFill="1">
        <p:nvSpPr>
          <p:cNvPr id="27" name="textruta 26"/>
          <p:cNvSpPr txBox="1"/>
          <p:nvPr/>
        </p:nvSpPr>
        <p:spPr>
          <a:xfrm>
            <a:off x="770240" y="4363684"/>
            <a:ext cx="1881698" cy="369332"/>
          </a:xfrm>
          <a:prstGeom prst="rect">
            <a:avLst/>
          </a:prstGeom>
        </p:spPr>
        <p:txBody>
          <a:bodyPr wrap="square" rtlCol="0">
            <a:spAutoFit/>
          </a:bodyPr>
          <a:lstStyle/>
          <a:p>
            <a:r>
              <a:rPr lang="en-US" dirty="0" smtClean="0"/>
              <a:t>        BEFORE              </a:t>
            </a:r>
            <a:endParaRPr lang="en-US" dirty="0"/>
          </a:p>
        </p:txBody>
      </p:sp>
      <p:sp useBgFill="1">
        <p:nvSpPr>
          <p:cNvPr id="30" name="textruta 29"/>
          <p:cNvSpPr txBox="1"/>
          <p:nvPr/>
        </p:nvSpPr>
        <p:spPr>
          <a:xfrm>
            <a:off x="4027850" y="2441488"/>
            <a:ext cx="1402794" cy="369332"/>
          </a:xfrm>
          <a:prstGeom prst="rect">
            <a:avLst/>
          </a:prstGeom>
        </p:spPr>
        <p:txBody>
          <a:bodyPr wrap="square" rtlCol="0">
            <a:spAutoFit/>
          </a:bodyPr>
          <a:lstStyle/>
          <a:p>
            <a:r>
              <a:rPr lang="en-US" dirty="0" smtClean="0"/>
              <a:t>    AFTER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dissolve">
                                      <p:cBhvr>
                                        <p:cTn id="15" dur="500"/>
                                        <p:tgtEl>
                                          <p:spTgt spid="3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dissolv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7" grpId="0" animBg="1"/>
      <p:bldP spid="30" grpId="0" animBg="1"/>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Bläck">
  <a:themeElements>
    <a:clrScheme name="Bläck">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Bläck">
      <a:majorFont>
        <a:latin typeface="Goudy Old Style"/>
        <a:ea typeface=""/>
        <a:cs typeface=""/>
        <a:font script="Jpan" typeface="ＭＳ Ｐ明朝"/>
      </a:majorFont>
      <a:minorFont>
        <a:latin typeface="Goudy Old Style"/>
        <a:ea typeface=""/>
        <a:cs typeface=""/>
        <a:font script="Jpan" typeface="ＭＳ Ｐ明朝"/>
      </a:minorFont>
    </a:fontScheme>
    <a:fmtScheme name="Bläck">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Bläck.thmx</Template>
  <TotalTime>2594</TotalTime>
  <Words>1124</Words>
  <Application>Microsoft Office PowerPoint</Application>
  <PresentationFormat>On-screen Show (4:3)</PresentationFormat>
  <Paragraphs>358</Paragraphs>
  <Slides>29</Slides>
  <Notes>23</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Bläck</vt:lpstr>
      <vt:lpstr>   RFT for clinical use</vt:lpstr>
      <vt:lpstr>The structure of the workshop</vt:lpstr>
      <vt:lpstr>Functional contextualism</vt:lpstr>
      <vt:lpstr>PowerPoint Presentation</vt:lpstr>
      <vt:lpstr>RFT; one central idea</vt:lpstr>
      <vt:lpstr>Relating controlled by  the phenomena related</vt:lpstr>
      <vt:lpstr>Relating controlled by arbitrary contextual cues</vt:lpstr>
      <vt:lpstr>Relating controlled by arbitrary  contextual cues</vt:lpstr>
      <vt:lpstr>Different relations</vt:lpstr>
      <vt:lpstr>Relating controlled by arbitrary contextual cues</vt:lpstr>
      <vt:lpstr> An exercise</vt:lpstr>
      <vt:lpstr>An example of special importance: Deictic framing</vt:lpstr>
      <vt:lpstr>The effects of relational framing</vt:lpstr>
      <vt:lpstr>Rule following</vt:lpstr>
      <vt:lpstr>Interacting with your own behavior</vt:lpstr>
      <vt:lpstr>Interacting with your own behavior (self)</vt:lpstr>
      <vt:lpstr>The joint venture of rule following and interacting with your own behavior:</vt:lpstr>
      <vt:lpstr>The risks of relational framing</vt:lpstr>
      <vt:lpstr>PowerPoint Presentation</vt:lpstr>
      <vt:lpstr>PowerPoint Presentation</vt:lpstr>
      <vt:lpstr>PowerPoint Presentation</vt:lpstr>
      <vt:lpstr>Two clinical cases</vt:lpstr>
      <vt:lpstr>Clinical case 1.</vt:lpstr>
      <vt:lpstr>Clinical case 2</vt:lpstr>
      <vt:lpstr>Three clinical tasks</vt:lpstr>
      <vt:lpstr>PowerPoint Presentation</vt:lpstr>
      <vt:lpstr>Tools for therapy</vt:lpstr>
      <vt:lpstr>Experiential exercises in ACT</vt:lpstr>
      <vt:lpstr>Metaphors in ACT</vt:lpstr>
    </vt:vector>
  </TitlesOfParts>
  <Company>nt psykiatri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from bottom up</dc:title>
  <dc:creator>niklas törneke</dc:creator>
  <cp:lastModifiedBy>Kate</cp:lastModifiedBy>
  <cp:revision>141</cp:revision>
  <dcterms:created xsi:type="dcterms:W3CDTF">2013-07-08T21:21:12Z</dcterms:created>
  <dcterms:modified xsi:type="dcterms:W3CDTF">2013-07-09T17:53:14Z</dcterms:modified>
</cp:coreProperties>
</file>